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394" r:id="rId2"/>
    <p:sldId id="282" r:id="rId3"/>
    <p:sldId id="284" r:id="rId4"/>
    <p:sldId id="357" r:id="rId5"/>
    <p:sldId id="358" r:id="rId6"/>
    <p:sldId id="359" r:id="rId7"/>
    <p:sldId id="360" r:id="rId8"/>
    <p:sldId id="361" r:id="rId9"/>
    <p:sldId id="362" r:id="rId10"/>
    <p:sldId id="363" r:id="rId11"/>
    <p:sldId id="364" r:id="rId12"/>
    <p:sldId id="365" r:id="rId13"/>
    <p:sldId id="366" r:id="rId14"/>
    <p:sldId id="367" r:id="rId15"/>
    <p:sldId id="368" r:id="rId16"/>
    <p:sldId id="369" r:id="rId17"/>
    <p:sldId id="370" r:id="rId18"/>
    <p:sldId id="371" r:id="rId19"/>
    <p:sldId id="372" r:id="rId20"/>
    <p:sldId id="373" r:id="rId21"/>
    <p:sldId id="374" r:id="rId22"/>
    <p:sldId id="375" r:id="rId23"/>
    <p:sldId id="376" r:id="rId24"/>
    <p:sldId id="378" r:id="rId25"/>
    <p:sldId id="379" r:id="rId26"/>
    <p:sldId id="380" r:id="rId27"/>
    <p:sldId id="382" r:id="rId28"/>
    <p:sldId id="383" r:id="rId29"/>
    <p:sldId id="384" r:id="rId30"/>
    <p:sldId id="385" r:id="rId31"/>
    <p:sldId id="390" r:id="rId32"/>
    <p:sldId id="391" r:id="rId33"/>
    <p:sldId id="392" r:id="rId34"/>
    <p:sldId id="393" r:id="rId35"/>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charset="0"/>
        <a:ea typeface="+mn-ea"/>
        <a:cs typeface="Arial" charset="0"/>
      </a:defRPr>
    </a:lvl1pPr>
    <a:lvl2pPr marL="457200" algn="l" rtl="0" fontAlgn="base">
      <a:spcBef>
        <a:spcPct val="0"/>
      </a:spcBef>
      <a:spcAft>
        <a:spcPct val="0"/>
      </a:spcAft>
      <a:defRPr sz="2400" kern="1200">
        <a:solidFill>
          <a:schemeClr val="tx1"/>
        </a:solidFill>
        <a:latin typeface="Times New Roman" charset="0"/>
        <a:ea typeface="+mn-ea"/>
        <a:cs typeface="Arial" charset="0"/>
      </a:defRPr>
    </a:lvl2pPr>
    <a:lvl3pPr marL="914400" algn="l" rtl="0" fontAlgn="base">
      <a:spcBef>
        <a:spcPct val="0"/>
      </a:spcBef>
      <a:spcAft>
        <a:spcPct val="0"/>
      </a:spcAft>
      <a:defRPr sz="2400" kern="1200">
        <a:solidFill>
          <a:schemeClr val="tx1"/>
        </a:solidFill>
        <a:latin typeface="Times New Roman" charset="0"/>
        <a:ea typeface="+mn-ea"/>
        <a:cs typeface="Arial" charset="0"/>
      </a:defRPr>
    </a:lvl3pPr>
    <a:lvl4pPr marL="1371600" algn="l" rtl="0" fontAlgn="base">
      <a:spcBef>
        <a:spcPct val="0"/>
      </a:spcBef>
      <a:spcAft>
        <a:spcPct val="0"/>
      </a:spcAft>
      <a:defRPr sz="2400" kern="1200">
        <a:solidFill>
          <a:schemeClr val="tx1"/>
        </a:solidFill>
        <a:latin typeface="Times New Roman" charset="0"/>
        <a:ea typeface="+mn-ea"/>
        <a:cs typeface="Arial" charset="0"/>
      </a:defRPr>
    </a:lvl4pPr>
    <a:lvl5pPr marL="1828800" algn="l" rtl="0" fontAlgn="base">
      <a:spcBef>
        <a:spcPct val="0"/>
      </a:spcBef>
      <a:spcAft>
        <a:spcPct val="0"/>
      </a:spcAft>
      <a:defRPr sz="2400" kern="1200">
        <a:solidFill>
          <a:schemeClr val="tx1"/>
        </a:solidFill>
        <a:latin typeface="Times New Roman" charset="0"/>
        <a:ea typeface="+mn-ea"/>
        <a:cs typeface="Arial" charset="0"/>
      </a:defRPr>
    </a:lvl5pPr>
    <a:lvl6pPr marL="2286000" algn="l" defTabSz="914400" rtl="0" eaLnBrk="1" latinLnBrk="0" hangingPunct="1">
      <a:defRPr sz="2400" kern="1200">
        <a:solidFill>
          <a:schemeClr val="tx1"/>
        </a:solidFill>
        <a:latin typeface="Times New Roman" charset="0"/>
        <a:ea typeface="+mn-ea"/>
        <a:cs typeface="Arial" charset="0"/>
      </a:defRPr>
    </a:lvl6pPr>
    <a:lvl7pPr marL="2743200" algn="l" defTabSz="914400" rtl="0" eaLnBrk="1" latinLnBrk="0" hangingPunct="1">
      <a:defRPr sz="2400" kern="1200">
        <a:solidFill>
          <a:schemeClr val="tx1"/>
        </a:solidFill>
        <a:latin typeface="Times New Roman" charset="0"/>
        <a:ea typeface="+mn-ea"/>
        <a:cs typeface="Arial" charset="0"/>
      </a:defRPr>
    </a:lvl7pPr>
    <a:lvl8pPr marL="3200400" algn="l" defTabSz="914400" rtl="0" eaLnBrk="1" latinLnBrk="0" hangingPunct="1">
      <a:defRPr sz="2400" kern="1200">
        <a:solidFill>
          <a:schemeClr val="tx1"/>
        </a:solidFill>
        <a:latin typeface="Times New Roman" charset="0"/>
        <a:ea typeface="+mn-ea"/>
        <a:cs typeface="Arial" charset="0"/>
      </a:defRPr>
    </a:lvl8pPr>
    <a:lvl9pPr marL="3657600" algn="l" defTabSz="914400" rtl="0" eaLnBrk="1" latinLnBrk="0" hangingPunct="1">
      <a:defRPr sz="2400"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81508"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varScale="1">
        <p:scale>
          <a:sx n="40" d="100"/>
          <a:sy n="40" d="100"/>
        </p:scale>
        <p:origin x="-1488"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0.wmf"/><Relationship Id="rId3" Type="http://schemas.openxmlformats.org/officeDocument/2006/relationships/image" Target="../media/image10.wmf"/><Relationship Id="rId7" Type="http://schemas.openxmlformats.org/officeDocument/2006/relationships/image" Target="../media/image14.wmf"/><Relationship Id="rId12" Type="http://schemas.openxmlformats.org/officeDocument/2006/relationships/image" Target="../media/image19.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image" Target="../media/image12.wmf"/><Relationship Id="rId10" Type="http://schemas.openxmlformats.org/officeDocument/2006/relationships/image" Target="../media/image17.wmf"/><Relationship Id="rId4" Type="http://schemas.openxmlformats.org/officeDocument/2006/relationships/image" Target="../media/image11.wmf"/><Relationship Id="rId9"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16.wmf"/><Relationship Id="rId7" Type="http://schemas.openxmlformats.org/officeDocument/2006/relationships/image" Target="../media/image27.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1.wmf"/><Relationship Id="rId11" Type="http://schemas.openxmlformats.org/officeDocument/2006/relationships/image" Target="../media/image31.wmf"/><Relationship Id="rId5" Type="http://schemas.openxmlformats.org/officeDocument/2006/relationships/image" Target="../media/image26.wmf"/><Relationship Id="rId10" Type="http://schemas.openxmlformats.org/officeDocument/2006/relationships/image" Target="../media/image30.wmf"/><Relationship Id="rId4" Type="http://schemas.openxmlformats.org/officeDocument/2006/relationships/image" Target="../media/image25.wmf"/><Relationship Id="rId9"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image" Target="../media/image38.wmf"/><Relationship Id="rId3" Type="http://schemas.openxmlformats.org/officeDocument/2006/relationships/image" Target="../media/image32.wmf"/><Relationship Id="rId7" Type="http://schemas.openxmlformats.org/officeDocument/2006/relationships/image" Target="../media/image33.wmf"/><Relationship Id="rId12" Type="http://schemas.openxmlformats.org/officeDocument/2006/relationships/image" Target="../media/image28.wmf"/><Relationship Id="rId2" Type="http://schemas.openxmlformats.org/officeDocument/2006/relationships/image" Target="../media/image24.wmf"/><Relationship Id="rId16" Type="http://schemas.openxmlformats.org/officeDocument/2006/relationships/image" Target="../media/image26.wmf"/><Relationship Id="rId1" Type="http://schemas.openxmlformats.org/officeDocument/2006/relationships/image" Target="../media/image23.wmf"/><Relationship Id="rId6" Type="http://schemas.openxmlformats.org/officeDocument/2006/relationships/image" Target="../media/image16.wmf"/><Relationship Id="rId11" Type="http://schemas.openxmlformats.org/officeDocument/2006/relationships/image" Target="../media/image37.wmf"/><Relationship Id="rId5" Type="http://schemas.openxmlformats.org/officeDocument/2006/relationships/image" Target="../media/image27.wmf"/><Relationship Id="rId15" Type="http://schemas.openxmlformats.org/officeDocument/2006/relationships/image" Target="../media/image25.wmf"/><Relationship Id="rId10" Type="http://schemas.openxmlformats.org/officeDocument/2006/relationships/image" Target="../media/image36.wmf"/><Relationship Id="rId4" Type="http://schemas.openxmlformats.org/officeDocument/2006/relationships/image" Target="../media/image21.wmf"/><Relationship Id="rId9" Type="http://schemas.openxmlformats.org/officeDocument/2006/relationships/image" Target="../media/image35.wmf"/><Relationship Id="rId1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06071A4-3C6C-43F5-91EF-96261972135D}" type="slidenum">
              <a:rPr lang="es-ES"/>
              <a:pPr/>
              <a:t>‹#›</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A7F152-7F31-44B0-BB4E-C0585D923695}" type="slidenum">
              <a:rPr lang="es-ES"/>
              <a:pPr/>
              <a:t>1</a:t>
            </a:fld>
            <a:endParaRPr lang="es-ES"/>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r>
              <a:rPr lang="es-ES" b="1" i="1"/>
              <a:t>En este tema se estudia el modelo de Ricardo que incide en la importancia de la diferencia en la productividad del trabajo (tecnología) entre países como origen de la ventaja comparativa que permite a los países ganar con la participación en el comercio. A lo largo del tema se pretende dar respuesta a cuestiones tales como: ¿por qué las diferencias en la productividad del trabajo dan lugar al comercio entre países?; ¿en qué consiste la especialización comercial?; ¿cuál es el patrón de comercio?; ¿por qué el comercio es mutuamente beneficioso para los países participantes en el mismo, incluso cuando un país es menos eficiente en la producción de todos los bienes?; efectos del comercio sobre los salarios, etc.</a:t>
            </a:r>
            <a:r>
              <a:rPr lang="es-ES"/>
              <a:t> </a:t>
            </a:r>
            <a:endParaRPr lang="en-US"/>
          </a:p>
          <a:p>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BF612B-FCEB-41C3-AFF4-D5A9298086F7}" type="slidenum">
              <a:rPr lang="es-ES"/>
              <a:pPr/>
              <a:t>20</a:t>
            </a:fld>
            <a:endParaRPr lang="es-ES"/>
          </a:p>
        </p:txBody>
      </p:sp>
      <p:sp>
        <p:nvSpPr>
          <p:cNvPr id="418818" name="Rectangle 2"/>
          <p:cNvSpPr>
            <a:spLocks noGrp="1" noRot="1" noChangeAspect="1" noChangeArrowheads="1" noTextEdit="1"/>
          </p:cNvSpPr>
          <p:nvPr>
            <p:ph type="sldImg"/>
          </p:nvPr>
        </p:nvSpPr>
        <p:spPr>
          <a:ln/>
        </p:spPr>
      </p:sp>
      <p:sp>
        <p:nvSpPr>
          <p:cNvPr id="418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04E678-0304-4185-A1A1-17B1906FB4BE}" type="slidenum">
              <a:rPr lang="es-ES"/>
              <a:pPr/>
              <a:t>31</a:t>
            </a:fld>
            <a:endParaRPr lang="es-ES"/>
          </a:p>
        </p:txBody>
      </p:sp>
      <p:sp>
        <p:nvSpPr>
          <p:cNvPr id="440322" name="Rectangle 2"/>
          <p:cNvSpPr>
            <a:spLocks noGrp="1" noRot="1" noChangeAspect="1" noChangeArrowheads="1" noTextEdit="1"/>
          </p:cNvSpPr>
          <p:nvPr>
            <p:ph type="sldImg"/>
          </p:nvPr>
        </p:nvSpPr>
        <p:spPr>
          <a:ln/>
        </p:spPr>
      </p:sp>
      <p:sp>
        <p:nvSpPr>
          <p:cNvPr id="440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7EC8F2-C576-4291-A32F-067A5A140FEE}" type="slidenum">
              <a:rPr lang="es-ES"/>
              <a:pPr/>
              <a:t>32</a:t>
            </a:fld>
            <a:endParaRPr lang="es-ES"/>
          </a:p>
        </p:txBody>
      </p:sp>
      <p:sp>
        <p:nvSpPr>
          <p:cNvPr id="442370" name="Rectangle 2"/>
          <p:cNvSpPr>
            <a:spLocks noGrp="1" noRot="1" noChangeAspect="1" noChangeArrowheads="1" noTextEdit="1"/>
          </p:cNvSpPr>
          <p:nvPr>
            <p:ph type="sldImg"/>
          </p:nvPr>
        </p:nvSpPr>
        <p:spPr>
          <a:ln/>
        </p:spPr>
      </p:sp>
      <p:sp>
        <p:nvSpPr>
          <p:cNvPr id="442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3E72E-DCB8-4AD6-B3F8-B550F6F98C72}" type="slidenum">
              <a:rPr lang="es-ES"/>
              <a:pPr/>
              <a:t>33</a:t>
            </a:fld>
            <a:endParaRPr lang="es-ES"/>
          </a:p>
        </p:txBody>
      </p:sp>
      <p:sp>
        <p:nvSpPr>
          <p:cNvPr id="444418" name="Rectangle 2"/>
          <p:cNvSpPr>
            <a:spLocks noGrp="1" noRot="1" noChangeAspect="1" noChangeArrowheads="1" noTextEdit="1"/>
          </p:cNvSpPr>
          <p:nvPr>
            <p:ph type="sldImg"/>
          </p:nvPr>
        </p:nvSpPr>
        <p:spPr>
          <a:ln/>
        </p:spPr>
      </p:sp>
      <p:sp>
        <p:nvSpPr>
          <p:cNvPr id="444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F10D59-58F0-4686-A5F0-569DC25120DC}" type="slidenum">
              <a:rPr lang="es-ES"/>
              <a:pPr/>
              <a:t>34</a:t>
            </a:fld>
            <a:endParaRPr lang="es-ES"/>
          </a:p>
        </p:txBody>
      </p:sp>
      <p:sp>
        <p:nvSpPr>
          <p:cNvPr id="446466" name="Rectangle 2"/>
          <p:cNvSpPr>
            <a:spLocks noGrp="1" noRot="1" noChangeAspect="1" noChangeArrowheads="1" noTextEdit="1"/>
          </p:cNvSpPr>
          <p:nvPr>
            <p:ph type="sldImg"/>
          </p:nvPr>
        </p:nvSpPr>
        <p:spPr>
          <a:ln/>
        </p:spPr>
      </p:sp>
      <p:sp>
        <p:nvSpPr>
          <p:cNvPr id="446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6A6140-3687-4CC4-BDC8-15733EAA69BC}" type="slidenum">
              <a:rPr lang="es-ES"/>
              <a:pPr/>
              <a:t>3</a:t>
            </a:fld>
            <a:endParaRPr lang="es-ES"/>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pPr>
              <a:lnSpc>
                <a:spcPct val="80000"/>
              </a:lnSpc>
            </a:pPr>
            <a:r>
              <a:rPr lang="es-ES" sz="800"/>
              <a:t>Nota: los países también pueden diferir en sus preferencias</a:t>
            </a:r>
          </a:p>
          <a:p>
            <a:pPr>
              <a:lnSpc>
                <a:spcPct val="80000"/>
              </a:lnSpc>
            </a:pPr>
            <a:endParaRPr lang="es-ES" sz="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2FA213-6812-409B-A89B-B84D615C7DA9}" type="slidenum">
              <a:rPr lang="es-ES"/>
              <a:pPr/>
              <a:t>9</a:t>
            </a:fld>
            <a:endParaRPr lang="es-ES"/>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5B4FDD-8FB5-40D0-A055-151AE87BCBD6}" type="slidenum">
              <a:rPr lang="es-ES"/>
              <a:pPr/>
              <a:t>10</a:t>
            </a:fld>
            <a:endParaRPr lang="es-ES"/>
          </a:p>
        </p:txBody>
      </p:sp>
      <p:sp>
        <p:nvSpPr>
          <p:cNvPr id="402434" name="Rectangle 2"/>
          <p:cNvSpPr>
            <a:spLocks noGrp="1" noRot="1" noChangeAspect="1" noChangeArrowheads="1" noTextEdit="1"/>
          </p:cNvSpPr>
          <p:nvPr>
            <p:ph type="sldImg"/>
          </p:nvPr>
        </p:nvSpPr>
        <p:spPr>
          <a:ln/>
        </p:spPr>
      </p:sp>
      <p:sp>
        <p:nvSpPr>
          <p:cNvPr id="402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355D0C-C818-4CEF-891A-3A2A8E94A13D}" type="slidenum">
              <a:rPr lang="es-ES"/>
              <a:pPr/>
              <a:t>11</a:t>
            </a:fld>
            <a:endParaRPr lang="es-ES"/>
          </a:p>
        </p:txBody>
      </p:sp>
      <p:sp>
        <p:nvSpPr>
          <p:cNvPr id="404482" name="Rectangle 2"/>
          <p:cNvSpPr>
            <a:spLocks noGrp="1" noRot="1" noChangeAspect="1" noChangeArrowheads="1" noTextEdit="1"/>
          </p:cNvSpPr>
          <p:nvPr>
            <p:ph type="sldImg"/>
          </p:nvPr>
        </p:nvSpPr>
        <p:spPr>
          <a:ln/>
        </p:spPr>
      </p:sp>
      <p:sp>
        <p:nvSpPr>
          <p:cNvPr id="404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373F24-CD0A-4EDC-971E-92263F9FEECF}" type="slidenum">
              <a:rPr lang="es-ES"/>
              <a:pPr/>
              <a:t>12</a:t>
            </a:fld>
            <a:endParaRPr lang="es-ES"/>
          </a:p>
        </p:txBody>
      </p:sp>
      <p:sp>
        <p:nvSpPr>
          <p:cNvPr id="406530" name="Rectangle 2"/>
          <p:cNvSpPr>
            <a:spLocks noGrp="1" noRot="1" noChangeAspect="1" noChangeArrowheads="1" noTextEdit="1"/>
          </p:cNvSpPr>
          <p:nvPr>
            <p:ph type="sldImg"/>
          </p:nvPr>
        </p:nvSpPr>
        <p:spPr>
          <a:ln/>
        </p:spPr>
      </p:sp>
      <p:sp>
        <p:nvSpPr>
          <p:cNvPr id="406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5E4E9A-0BA6-4F80-A477-C9B3D44FF8DC}" type="slidenum">
              <a:rPr lang="es-ES"/>
              <a:pPr/>
              <a:t>13</a:t>
            </a:fld>
            <a:endParaRPr lang="es-ES"/>
          </a:p>
        </p:txBody>
      </p:sp>
      <p:sp>
        <p:nvSpPr>
          <p:cNvPr id="408578" name="Rectangle 2"/>
          <p:cNvSpPr>
            <a:spLocks noGrp="1" noRot="1" noChangeAspect="1" noChangeArrowheads="1" noTextEdit="1"/>
          </p:cNvSpPr>
          <p:nvPr>
            <p:ph type="sldImg"/>
          </p:nvPr>
        </p:nvSpPr>
        <p:spPr>
          <a:ln/>
        </p:spPr>
      </p:sp>
      <p:sp>
        <p:nvSpPr>
          <p:cNvPr id="408579" name="Rectangle 3"/>
          <p:cNvSpPr>
            <a:spLocks noGrp="1" noChangeArrowheads="1"/>
          </p:cNvSpPr>
          <p:nvPr>
            <p:ph type="body" idx="1"/>
          </p:nvPr>
        </p:nvSpPr>
        <p:spPr>
          <a:xfrm>
            <a:off x="912813" y="4343400"/>
            <a:ext cx="5032375" cy="4114800"/>
          </a:xfrm>
        </p:spPr>
        <p:txBody>
          <a:bodyPr/>
          <a:lstStyle/>
          <a:p>
            <a:pPr algn="just"/>
            <a:r>
              <a:rPr lang="es-ES">
                <a:latin typeface="Arial" charset="0"/>
                <a:cs typeface="Arial" charset="0"/>
              </a:rPr>
              <a:t>La línea roja es la FPP, muestra que ambas restricciones juntas determinan las posibilidades de producción de la economía.</a:t>
            </a:r>
          </a:p>
          <a:p>
            <a:pPr lvl="2">
              <a:spcBef>
                <a:spcPct val="0"/>
              </a:spcBef>
            </a:pPr>
            <a:r>
              <a:rPr lang="es-ES_tradnl" sz="2400">
                <a:latin typeface="Arial" charset="0"/>
              </a:rPr>
              <a:t>S</a:t>
            </a:r>
            <a:r>
              <a:rPr lang="es-ES" sz="2400">
                <a:latin typeface="Arial" charset="0"/>
              </a:rPr>
              <a:t>uponemos que la </a:t>
            </a:r>
            <a:r>
              <a:rPr lang="es-ES" sz="2400" b="1">
                <a:latin typeface="Arial" charset="0"/>
              </a:rPr>
              <a:t>tela es L-intensiva</a:t>
            </a:r>
            <a:r>
              <a:rPr lang="es-ES" sz="2400">
                <a:latin typeface="Arial" charset="0"/>
              </a:rPr>
              <a:t>, es decir, se cumple </a:t>
            </a:r>
          </a:p>
          <a:p>
            <a:pPr lvl="2">
              <a:spcBef>
                <a:spcPct val="0"/>
              </a:spcBef>
            </a:pPr>
            <a:r>
              <a:rPr lang="es-ES" sz="2400">
                <a:latin typeface="Arial" charset="0"/>
              </a:rPr>
              <a:t>		a</a:t>
            </a:r>
            <a:r>
              <a:rPr lang="es-ES" sz="2400" baseline="-25000">
                <a:latin typeface="Arial" charset="0"/>
              </a:rPr>
              <a:t>L</a:t>
            </a:r>
            <a:r>
              <a:rPr lang="es-MX" sz="2400" baseline="-25000">
                <a:latin typeface="Arial" charset="0"/>
              </a:rPr>
              <a:t>V</a:t>
            </a:r>
            <a:r>
              <a:rPr lang="es-ES" sz="2400">
                <a:latin typeface="Arial" charset="0"/>
              </a:rPr>
              <a:t>/ a</a:t>
            </a:r>
            <a:r>
              <a:rPr lang="es-ES" sz="2400" baseline="-25000">
                <a:latin typeface="Arial" charset="0"/>
              </a:rPr>
              <a:t>T</a:t>
            </a:r>
            <a:r>
              <a:rPr lang="es-MX" sz="2400" baseline="-25000">
                <a:latin typeface="Arial" charset="0"/>
              </a:rPr>
              <a:t>V</a:t>
            </a:r>
            <a:r>
              <a:rPr lang="es-ES" sz="2400" baseline="-25000">
                <a:latin typeface="Arial" charset="0"/>
              </a:rPr>
              <a:t>  </a:t>
            </a:r>
            <a:r>
              <a:rPr lang="es-ES" sz="2400">
                <a:latin typeface="Arial" charset="0"/>
                <a:sym typeface="Symbol" pitchFamily="18" charset="2"/>
              </a:rPr>
              <a:t></a:t>
            </a:r>
            <a:r>
              <a:rPr lang="es-ES" sz="2400">
                <a:latin typeface="Arial" charset="0"/>
              </a:rPr>
              <a:t> a</a:t>
            </a:r>
            <a:r>
              <a:rPr lang="es-ES" sz="2400" baseline="-25000">
                <a:latin typeface="Arial" charset="0"/>
              </a:rPr>
              <a:t>LA </a:t>
            </a:r>
            <a:r>
              <a:rPr lang="es-ES" sz="2400">
                <a:latin typeface="Arial" charset="0"/>
              </a:rPr>
              <a:t>/ a</a:t>
            </a:r>
            <a:r>
              <a:rPr lang="es-ES" sz="2400" baseline="-25000">
                <a:latin typeface="Arial" charset="0"/>
              </a:rPr>
              <a:t>TA</a:t>
            </a:r>
            <a:endParaRPr lang="es-ES" sz="2400" b="1">
              <a:latin typeface="Arial" charset="0"/>
            </a:endParaRPr>
          </a:p>
          <a:p>
            <a:pPr algn="just">
              <a:spcBef>
                <a:spcPct val="0"/>
              </a:spcBef>
            </a:pPr>
            <a:r>
              <a:rPr lang="es-ES_tradnl" sz="2800">
                <a:sym typeface="Symbol" pitchFamily="18" charset="2"/>
              </a:rPr>
              <a:t>		&gt; </a:t>
            </a:r>
            <a:r>
              <a:rPr lang="es-ES_tradnl" sz="3200" b="1">
                <a:latin typeface="Arial Narrow" pitchFamily="34" charset="0"/>
                <a:sym typeface="Symbol" pitchFamily="18" charset="2"/>
              </a:rPr>
              <a:t></a:t>
            </a:r>
            <a:endParaRPr lang="es-ES_tradnl" sz="2400">
              <a:latin typeface="Arial" charset="0"/>
            </a:endParaRPr>
          </a:p>
          <a:p>
            <a:pPr algn="just">
              <a:spcBef>
                <a:spcPct val="0"/>
              </a:spcBef>
            </a:pPr>
            <a:r>
              <a:rPr lang="es-ES" sz="2400">
                <a:latin typeface="Arial" charset="0"/>
              </a:rPr>
              <a:t> la restricción del trabajo es una línea más </a:t>
            </a:r>
            <a:r>
              <a:rPr lang="es-MX" sz="2400">
                <a:latin typeface="Arial" charset="0"/>
              </a:rPr>
              <a:t>inclinada </a:t>
            </a:r>
            <a:r>
              <a:rPr lang="es-ES" sz="2400">
                <a:latin typeface="Arial" charset="0"/>
              </a:rPr>
              <a:t>que la restricción de la tierra</a:t>
            </a:r>
            <a:endParaRPr lang="es-ES_tradnl" sz="2400">
              <a:latin typeface="Arial" charset="0"/>
            </a:endParaRPr>
          </a:p>
          <a:p>
            <a:pPr algn="just"/>
            <a:endParaRPr lang="es-ES_tradnl">
              <a:latin typeface="Arial" charset="0"/>
              <a:cs typeface="Arial" charset="0"/>
            </a:endParaRPr>
          </a:p>
          <a:p>
            <a:pPr algn="just"/>
            <a:r>
              <a:rPr lang="es-ES">
                <a:latin typeface="Arial" charset="0"/>
                <a:cs typeface="Arial" charset="0"/>
              </a:rPr>
              <a:t>La </a:t>
            </a:r>
            <a:r>
              <a:rPr lang="es-ES" b="1">
                <a:latin typeface="Arial" charset="0"/>
                <a:cs typeface="Arial" charset="0"/>
              </a:rPr>
              <a:t>restricción efectiva</a:t>
            </a:r>
            <a:r>
              <a:rPr lang="es-ES">
                <a:latin typeface="Arial" charset="0"/>
                <a:cs typeface="Arial" charset="0"/>
              </a:rPr>
              <a:t> depende de la combinación de bienes que la economía produce</a:t>
            </a:r>
            <a:endParaRPr lang="es-ES_tradnl">
              <a:latin typeface="Arial" charset="0"/>
              <a:cs typeface="Arial" charset="0"/>
            </a:endParaRPr>
          </a:p>
          <a:p>
            <a:pPr algn="just"/>
            <a:endParaRPr lang="es-ES">
              <a:latin typeface="Arial" charset="0"/>
              <a:cs typeface="Arial" charset="0"/>
            </a:endParaRPr>
          </a:p>
          <a:p>
            <a:pPr algn="just"/>
            <a:r>
              <a:rPr lang="es-ES">
                <a:latin typeface="Arial" charset="0"/>
                <a:cs typeface="Arial" charset="0"/>
              </a:rPr>
              <a:t>Ejemplo: </a:t>
            </a:r>
          </a:p>
          <a:p>
            <a:pPr algn="just"/>
            <a:r>
              <a:rPr lang="es-ES">
                <a:latin typeface="Arial" charset="0"/>
                <a:cs typeface="Arial" charset="0"/>
              </a:rPr>
              <a:t>En el </a:t>
            </a:r>
            <a:r>
              <a:rPr lang="es-ES" b="1">
                <a:latin typeface="Arial" charset="0"/>
                <a:cs typeface="Arial" charset="0"/>
              </a:rPr>
              <a:t>punto </a:t>
            </a:r>
            <a:r>
              <a:rPr lang="es-MX" b="1">
                <a:latin typeface="Arial" charset="0"/>
                <a:cs typeface="Arial" charset="0"/>
              </a:rPr>
              <a:t>L</a:t>
            </a:r>
            <a:r>
              <a:rPr lang="es-ES">
                <a:latin typeface="Arial" charset="0"/>
                <a:cs typeface="Arial" charset="0"/>
              </a:rPr>
              <a:t>  si producimos un ratio elevado de alimentos/</a:t>
            </a:r>
            <a:r>
              <a:rPr lang="es-MX">
                <a:latin typeface="Arial" charset="0"/>
                <a:cs typeface="Arial" charset="0"/>
              </a:rPr>
              <a:t>vestido</a:t>
            </a:r>
            <a:r>
              <a:rPr lang="es-ES">
                <a:latin typeface="Arial" charset="0"/>
                <a:cs typeface="Arial" charset="0"/>
              </a:rPr>
              <a:t>, la restricción que nos limita es la tierra (porque los alimentos son más tierra-intensivos que </a:t>
            </a:r>
            <a:r>
              <a:rPr lang="es-MX">
                <a:latin typeface="Arial" charset="0"/>
                <a:cs typeface="Arial" charset="0"/>
              </a:rPr>
              <a:t>el vestido)</a:t>
            </a:r>
            <a:r>
              <a:rPr lang="es-ES">
                <a:latin typeface="Arial" charset="0"/>
                <a:cs typeface="Arial" charset="0"/>
              </a:rPr>
              <a:t>. </a:t>
            </a:r>
          </a:p>
          <a:p>
            <a:pPr algn="just"/>
            <a:r>
              <a:rPr lang="es-ES">
                <a:latin typeface="Arial" charset="0"/>
                <a:cs typeface="Arial" charset="0"/>
              </a:rPr>
              <a:t>En el </a:t>
            </a:r>
            <a:r>
              <a:rPr lang="es-ES" b="1">
                <a:latin typeface="Arial" charset="0"/>
                <a:cs typeface="Arial" charset="0"/>
              </a:rPr>
              <a:t>punto </a:t>
            </a:r>
            <a:r>
              <a:rPr lang="es-MX" b="1">
                <a:latin typeface="Arial" charset="0"/>
                <a:cs typeface="Arial" charset="0"/>
              </a:rPr>
              <a:t>T</a:t>
            </a:r>
            <a:r>
              <a:rPr lang="es-ES">
                <a:latin typeface="Arial" charset="0"/>
                <a:cs typeface="Arial" charset="0"/>
              </a:rPr>
              <a:t> si producimos un ratio elevado de </a:t>
            </a:r>
            <a:r>
              <a:rPr lang="es-MX">
                <a:latin typeface="Arial" charset="0"/>
                <a:cs typeface="Arial" charset="0"/>
              </a:rPr>
              <a:t>vestido</a:t>
            </a:r>
            <a:r>
              <a:rPr lang="es-ES">
                <a:latin typeface="Arial" charset="0"/>
                <a:cs typeface="Arial" charset="0"/>
              </a:rPr>
              <a:t>/alimentos, la restricción que nos limita es la del trabajo (porque </a:t>
            </a:r>
            <a:r>
              <a:rPr lang="es-MX">
                <a:latin typeface="Arial" charset="0"/>
                <a:cs typeface="Arial" charset="0"/>
              </a:rPr>
              <a:t>e</a:t>
            </a:r>
            <a:r>
              <a:rPr lang="es-ES">
                <a:latin typeface="Arial" charset="0"/>
                <a:cs typeface="Arial" charset="0"/>
              </a:rPr>
              <a:t>l </a:t>
            </a:r>
            <a:r>
              <a:rPr lang="es-MX">
                <a:latin typeface="Arial" charset="0"/>
                <a:cs typeface="Arial" charset="0"/>
              </a:rPr>
              <a:t>vestido</a:t>
            </a:r>
            <a:r>
              <a:rPr lang="es-ES">
                <a:latin typeface="Arial" charset="0"/>
                <a:cs typeface="Arial" charset="0"/>
              </a:rPr>
              <a:t> es más trabajo-intensiva que los alimentos).</a:t>
            </a:r>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6E4156-26DA-46A0-8C9C-F30628096943}" type="slidenum">
              <a:rPr lang="es-ES"/>
              <a:pPr/>
              <a:t>15</a:t>
            </a:fld>
            <a:endParaRPr lang="es-ES"/>
          </a:p>
        </p:txBody>
      </p:sp>
      <p:sp>
        <p:nvSpPr>
          <p:cNvPr id="411650" name="Rectangle 2"/>
          <p:cNvSpPr>
            <a:spLocks noGrp="1" noRot="1" noChangeAspect="1" noChangeArrowheads="1" noTextEdit="1"/>
          </p:cNvSpPr>
          <p:nvPr>
            <p:ph type="sldImg"/>
          </p:nvPr>
        </p:nvSpPr>
        <p:spPr>
          <a:ln/>
        </p:spPr>
      </p:sp>
      <p:sp>
        <p:nvSpPr>
          <p:cNvPr id="411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A68DDC-5BAD-4BE6-8956-93E208B627DF}" type="slidenum">
              <a:rPr lang="es-ES"/>
              <a:pPr/>
              <a:t>19</a:t>
            </a:fld>
            <a:endParaRPr lang="es-E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9F36615D-5DAE-4462-B2E1-EABA0F52AFCC}" type="slidenum">
              <a:rPr lang="es-ES"/>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465BEF30-E262-4B36-B1D4-C25C1988267B}" type="slidenum">
              <a:rPr lang="es-ES"/>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44450"/>
            <a:ext cx="1943100" cy="6051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4450"/>
            <a:ext cx="5678488" cy="6051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A6C65246-A43F-424E-86E8-3B2554BDCBD4}" type="slidenum">
              <a:rPr lang="es-ES"/>
              <a:pPr/>
              <a:t>‹#›</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445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484313"/>
            <a:ext cx="3810000" cy="4611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484313"/>
            <a:ext cx="3811588" cy="2228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65563"/>
            <a:ext cx="3811588" cy="2230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s-E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s-ES"/>
          </a:p>
        </p:txBody>
      </p:sp>
      <p:sp>
        <p:nvSpPr>
          <p:cNvPr id="8" name="Slide Number Placeholder 7"/>
          <p:cNvSpPr>
            <a:spLocks noGrp="1"/>
          </p:cNvSpPr>
          <p:nvPr>
            <p:ph type="sldNum" sz="quarter" idx="12"/>
          </p:nvPr>
        </p:nvSpPr>
        <p:spPr>
          <a:xfrm>
            <a:off x="6553200" y="6248400"/>
            <a:ext cx="1905000" cy="457200"/>
          </a:xfrm>
        </p:spPr>
        <p:txBody>
          <a:bodyPr/>
          <a:lstStyle>
            <a:lvl1pPr>
              <a:defRPr/>
            </a:lvl1pPr>
          </a:lstStyle>
          <a:p>
            <a:fld id="{30F6860D-9F16-4766-8E84-E36FDEF8AA9E}" type="slidenum">
              <a:rPr lang="es-ES"/>
              <a:pPr/>
              <a:t>‹#›</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4445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484313"/>
            <a:ext cx="7773988" cy="4611687"/>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s-E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s-E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544146BE-BF19-4D90-AE0C-9ACE50261BC0}" type="slidenum">
              <a:rPr lang="es-ES"/>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26D1E69D-7D08-46DE-87A6-524F0E5E2FE9}" type="slidenum">
              <a:rPr lang="es-ES"/>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6B5187C0-E4E1-410E-A146-8B71F4AA3DBC}" type="slidenum">
              <a:rPr lang="es-ES"/>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84313"/>
            <a:ext cx="3810000" cy="4611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4313"/>
            <a:ext cx="3811588" cy="4611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CFE41F67-2D78-4473-9E50-66F271ED0879}" type="slidenum">
              <a:rPr lang="es-ES"/>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s-ES"/>
          </a:p>
        </p:txBody>
      </p:sp>
      <p:sp>
        <p:nvSpPr>
          <p:cNvPr id="8" name="Footer Placeholder 7"/>
          <p:cNvSpPr>
            <a:spLocks noGrp="1"/>
          </p:cNvSpPr>
          <p:nvPr>
            <p:ph type="ftr" sz="quarter" idx="11"/>
          </p:nvPr>
        </p:nvSpPr>
        <p:spPr/>
        <p:txBody>
          <a:bodyPr/>
          <a:lstStyle>
            <a:lvl1pPr>
              <a:defRPr/>
            </a:lvl1pPr>
          </a:lstStyle>
          <a:p>
            <a:endParaRPr lang="es-ES"/>
          </a:p>
        </p:txBody>
      </p:sp>
      <p:sp>
        <p:nvSpPr>
          <p:cNvPr id="9" name="Slide Number Placeholder 8"/>
          <p:cNvSpPr>
            <a:spLocks noGrp="1"/>
          </p:cNvSpPr>
          <p:nvPr>
            <p:ph type="sldNum" sz="quarter" idx="12"/>
          </p:nvPr>
        </p:nvSpPr>
        <p:spPr/>
        <p:txBody>
          <a:bodyPr/>
          <a:lstStyle>
            <a:lvl1pPr>
              <a:defRPr/>
            </a:lvl1pPr>
          </a:lstStyle>
          <a:p>
            <a:fld id="{9B51256D-5A78-4CE0-A74B-AE1DFF54AB26}" type="slidenum">
              <a:rPr lang="es-ES"/>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s-ES"/>
          </a:p>
        </p:txBody>
      </p:sp>
      <p:sp>
        <p:nvSpPr>
          <p:cNvPr id="4" name="Footer Placeholder 3"/>
          <p:cNvSpPr>
            <a:spLocks noGrp="1"/>
          </p:cNvSpPr>
          <p:nvPr>
            <p:ph type="ftr" sz="quarter" idx="11"/>
          </p:nvPr>
        </p:nvSpPr>
        <p:spPr/>
        <p:txBody>
          <a:bodyPr/>
          <a:lstStyle>
            <a:lvl1pPr>
              <a:defRPr/>
            </a:lvl1pPr>
          </a:lstStyle>
          <a:p>
            <a:endParaRPr lang="es-ES"/>
          </a:p>
        </p:txBody>
      </p:sp>
      <p:sp>
        <p:nvSpPr>
          <p:cNvPr id="5" name="Slide Number Placeholder 4"/>
          <p:cNvSpPr>
            <a:spLocks noGrp="1"/>
          </p:cNvSpPr>
          <p:nvPr>
            <p:ph type="sldNum" sz="quarter" idx="12"/>
          </p:nvPr>
        </p:nvSpPr>
        <p:spPr/>
        <p:txBody>
          <a:bodyPr/>
          <a:lstStyle>
            <a:lvl1pPr>
              <a:defRPr/>
            </a:lvl1pPr>
          </a:lstStyle>
          <a:p>
            <a:fld id="{272E75B8-8F65-43F3-870D-BC11570CBBD8}" type="slidenum">
              <a:rPr lang="es-ES"/>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Footer Placeholder 2"/>
          <p:cNvSpPr>
            <a:spLocks noGrp="1"/>
          </p:cNvSpPr>
          <p:nvPr>
            <p:ph type="ftr" sz="quarter" idx="11"/>
          </p:nvPr>
        </p:nvSpPr>
        <p:spPr/>
        <p:txBody>
          <a:bodyPr/>
          <a:lstStyle>
            <a:lvl1pPr>
              <a:defRPr/>
            </a:lvl1pPr>
          </a:lstStyle>
          <a:p>
            <a:endParaRPr lang="es-ES"/>
          </a:p>
        </p:txBody>
      </p:sp>
      <p:sp>
        <p:nvSpPr>
          <p:cNvPr id="4" name="Slide Number Placeholder 3"/>
          <p:cNvSpPr>
            <a:spLocks noGrp="1"/>
          </p:cNvSpPr>
          <p:nvPr>
            <p:ph type="sldNum" sz="quarter" idx="12"/>
          </p:nvPr>
        </p:nvSpPr>
        <p:spPr/>
        <p:txBody>
          <a:bodyPr/>
          <a:lstStyle>
            <a:lvl1pPr>
              <a:defRPr/>
            </a:lvl1pPr>
          </a:lstStyle>
          <a:p>
            <a:fld id="{195AC27B-44E8-427D-8B2A-1C83D8E86C3F}" type="slidenum">
              <a:rPr lang="es-ES"/>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1DB6DF8D-A419-4575-AA91-359A58E0B478}" type="slidenum">
              <a:rPr lang="es-ES"/>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F9DB887F-F859-4262-BE7C-3A234B07E06A}" type="slidenum">
              <a:rPr lang="es-ES"/>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445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Rectangle 3"/>
          <p:cNvSpPr>
            <a:spLocks noGrp="1" noChangeArrowheads="1"/>
          </p:cNvSpPr>
          <p:nvPr>
            <p:ph type="body" idx="1"/>
          </p:nvPr>
        </p:nvSpPr>
        <p:spPr bwMode="auto">
          <a:xfrm>
            <a:off x="685800" y="1484313"/>
            <a:ext cx="7773988" cy="4611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3E639E8F-65B2-4B7C-A7A4-158595529DD0}" type="slidenum">
              <a:rPr lang="es-ES"/>
              <a:pPr/>
              <a:t>‹#›</a:t>
            </a:fld>
            <a:endParaRPr lang="es-ES"/>
          </a:p>
        </p:txBody>
      </p:sp>
      <p:sp>
        <p:nvSpPr>
          <p:cNvPr id="1031" name="Line 7"/>
          <p:cNvSpPr>
            <a:spLocks noChangeShapeType="1"/>
          </p:cNvSpPr>
          <p:nvPr/>
        </p:nvSpPr>
        <p:spPr bwMode="auto">
          <a:xfrm flipV="1">
            <a:off x="611188" y="1125538"/>
            <a:ext cx="7920037" cy="0"/>
          </a:xfrm>
          <a:prstGeom prst="line">
            <a:avLst/>
          </a:prstGeom>
          <a:noFill/>
          <a:ln w="76200">
            <a:solidFill>
              <a:srgbClr val="FF0000"/>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000">
          <a:solidFill>
            <a:schemeClr val="accent2"/>
          </a:solidFill>
          <a:latin typeface="+mj-lt"/>
          <a:ea typeface="+mj-ea"/>
          <a:cs typeface="+mj-cs"/>
        </a:defRPr>
      </a:lvl1pPr>
      <a:lvl2pPr algn="ctr" rtl="0" fontAlgn="base">
        <a:spcBef>
          <a:spcPct val="0"/>
        </a:spcBef>
        <a:spcAft>
          <a:spcPct val="0"/>
        </a:spcAft>
        <a:defRPr sz="4000">
          <a:solidFill>
            <a:schemeClr val="accent2"/>
          </a:solidFill>
          <a:latin typeface="Arial" charset="0"/>
          <a:cs typeface="Arial" charset="0"/>
        </a:defRPr>
      </a:lvl2pPr>
      <a:lvl3pPr algn="ctr" rtl="0" fontAlgn="base">
        <a:spcBef>
          <a:spcPct val="0"/>
        </a:spcBef>
        <a:spcAft>
          <a:spcPct val="0"/>
        </a:spcAft>
        <a:defRPr sz="4000">
          <a:solidFill>
            <a:schemeClr val="accent2"/>
          </a:solidFill>
          <a:latin typeface="Arial" charset="0"/>
          <a:cs typeface="Arial" charset="0"/>
        </a:defRPr>
      </a:lvl3pPr>
      <a:lvl4pPr algn="ctr" rtl="0" fontAlgn="base">
        <a:spcBef>
          <a:spcPct val="0"/>
        </a:spcBef>
        <a:spcAft>
          <a:spcPct val="0"/>
        </a:spcAft>
        <a:defRPr sz="4000">
          <a:solidFill>
            <a:schemeClr val="accent2"/>
          </a:solidFill>
          <a:latin typeface="Arial" charset="0"/>
          <a:cs typeface="Arial" charset="0"/>
        </a:defRPr>
      </a:lvl4pPr>
      <a:lvl5pPr algn="ctr" rtl="0" fontAlgn="base">
        <a:spcBef>
          <a:spcPct val="0"/>
        </a:spcBef>
        <a:spcAft>
          <a:spcPct val="0"/>
        </a:spcAft>
        <a:defRPr sz="4000">
          <a:solidFill>
            <a:schemeClr val="accent2"/>
          </a:solidFill>
          <a:latin typeface="Arial" charset="0"/>
          <a:cs typeface="Arial" charset="0"/>
        </a:defRPr>
      </a:lvl5pPr>
      <a:lvl6pPr marL="457200" algn="ctr" rtl="0" fontAlgn="base">
        <a:spcBef>
          <a:spcPct val="0"/>
        </a:spcBef>
        <a:spcAft>
          <a:spcPct val="0"/>
        </a:spcAft>
        <a:defRPr sz="4000">
          <a:solidFill>
            <a:schemeClr val="accent2"/>
          </a:solidFill>
          <a:latin typeface="Arial" charset="0"/>
          <a:cs typeface="Arial" charset="0"/>
        </a:defRPr>
      </a:lvl6pPr>
      <a:lvl7pPr marL="914400" algn="ctr" rtl="0" fontAlgn="base">
        <a:spcBef>
          <a:spcPct val="0"/>
        </a:spcBef>
        <a:spcAft>
          <a:spcPct val="0"/>
        </a:spcAft>
        <a:defRPr sz="4000">
          <a:solidFill>
            <a:schemeClr val="accent2"/>
          </a:solidFill>
          <a:latin typeface="Arial" charset="0"/>
          <a:cs typeface="Arial" charset="0"/>
        </a:defRPr>
      </a:lvl7pPr>
      <a:lvl8pPr marL="1371600" algn="ctr" rtl="0" fontAlgn="base">
        <a:spcBef>
          <a:spcPct val="0"/>
        </a:spcBef>
        <a:spcAft>
          <a:spcPct val="0"/>
        </a:spcAft>
        <a:defRPr sz="4000">
          <a:solidFill>
            <a:schemeClr val="accent2"/>
          </a:solidFill>
          <a:latin typeface="Arial" charset="0"/>
          <a:cs typeface="Arial" charset="0"/>
        </a:defRPr>
      </a:lvl8pPr>
      <a:lvl9pPr marL="1828800" algn="ctr" rtl="0" fontAlgn="base">
        <a:spcBef>
          <a:spcPct val="0"/>
        </a:spcBef>
        <a:spcAft>
          <a:spcPct val="0"/>
        </a:spcAft>
        <a:defRPr sz="4000">
          <a:solidFill>
            <a:schemeClr val="accent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oleObject" Target="../embeddings/oleObject17.bin"/><Relationship Id="rId3" Type="http://schemas.openxmlformats.org/officeDocument/2006/relationships/notesSlide" Target="../notesSlides/notesSlide8.xml"/><Relationship Id="rId7" Type="http://schemas.openxmlformats.org/officeDocument/2006/relationships/oleObject" Target="../embeddings/oleObject11.bin"/><Relationship Id="rId12" Type="http://schemas.openxmlformats.org/officeDocument/2006/relationships/oleObject" Target="../embeddings/oleObject16.bin"/><Relationship Id="rId2" Type="http://schemas.openxmlformats.org/officeDocument/2006/relationships/slideLayout" Target="../slideLayouts/slideLayout12.xml"/><Relationship Id="rId16" Type="http://schemas.openxmlformats.org/officeDocument/2006/relationships/oleObject" Target="../embeddings/oleObject20.bin"/><Relationship Id="rId1" Type="http://schemas.openxmlformats.org/officeDocument/2006/relationships/vmlDrawing" Target="../drawings/vmlDrawing4.vml"/><Relationship Id="rId6" Type="http://schemas.openxmlformats.org/officeDocument/2006/relationships/oleObject" Target="../embeddings/oleObject10.bin"/><Relationship Id="rId11" Type="http://schemas.openxmlformats.org/officeDocument/2006/relationships/oleObject" Target="../embeddings/oleObject15.bin"/><Relationship Id="rId5" Type="http://schemas.openxmlformats.org/officeDocument/2006/relationships/oleObject" Target="../embeddings/oleObject9.bin"/><Relationship Id="rId15" Type="http://schemas.openxmlformats.org/officeDocument/2006/relationships/oleObject" Target="../embeddings/oleObject19.bin"/><Relationship Id="rId10" Type="http://schemas.openxmlformats.org/officeDocument/2006/relationships/oleObject" Target="../embeddings/oleObject14.bin"/><Relationship Id="rId4" Type="http://schemas.openxmlformats.org/officeDocument/2006/relationships/oleObject" Target="../embeddings/oleObject8.bin"/><Relationship Id="rId9" Type="http://schemas.openxmlformats.org/officeDocument/2006/relationships/oleObject" Target="../embeddings/oleObject13.bin"/><Relationship Id="rId14"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2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2.bin"/><Relationship Id="rId3" Type="http://schemas.openxmlformats.org/officeDocument/2006/relationships/notesSlide" Target="../notesSlides/notesSlide9.xml"/><Relationship Id="rId7" Type="http://schemas.openxmlformats.org/officeDocument/2006/relationships/oleObject" Target="../embeddings/oleObject26.bin"/><Relationship Id="rId12"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5.bin"/><Relationship Id="rId11" Type="http://schemas.openxmlformats.org/officeDocument/2006/relationships/oleObject" Target="../embeddings/oleObject30.bin"/><Relationship Id="rId5" Type="http://schemas.openxmlformats.org/officeDocument/2006/relationships/oleObject" Target="../embeddings/oleObject24.bin"/><Relationship Id="rId10" Type="http://schemas.openxmlformats.org/officeDocument/2006/relationships/oleObject" Target="../embeddings/oleObject29.bin"/><Relationship Id="rId4" Type="http://schemas.openxmlformats.org/officeDocument/2006/relationships/oleObject" Target="../embeddings/oleObject23.bin"/><Relationship Id="rId9" Type="http://schemas.openxmlformats.org/officeDocument/2006/relationships/oleObject" Target="../embeddings/oleObject28.bin"/><Relationship Id="rId14" Type="http://schemas.openxmlformats.org/officeDocument/2006/relationships/oleObject" Target="../embeddings/oleObject3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oleObject" Target="../embeddings/oleObject43.bin"/><Relationship Id="rId18" Type="http://schemas.openxmlformats.org/officeDocument/2006/relationships/oleObject" Target="../embeddings/oleObject48.bin"/><Relationship Id="rId3" Type="http://schemas.openxmlformats.org/officeDocument/2006/relationships/notesSlide" Target="../notesSlides/notesSlide10.xml"/><Relationship Id="rId7" Type="http://schemas.openxmlformats.org/officeDocument/2006/relationships/oleObject" Target="../embeddings/oleObject37.bin"/><Relationship Id="rId12" Type="http://schemas.openxmlformats.org/officeDocument/2006/relationships/oleObject" Target="../embeddings/oleObject42.bin"/><Relationship Id="rId17" Type="http://schemas.openxmlformats.org/officeDocument/2006/relationships/oleObject" Target="../embeddings/oleObject47.bin"/><Relationship Id="rId2" Type="http://schemas.openxmlformats.org/officeDocument/2006/relationships/slideLayout" Target="../slideLayouts/slideLayout2.xml"/><Relationship Id="rId16" Type="http://schemas.openxmlformats.org/officeDocument/2006/relationships/oleObject" Target="../embeddings/oleObject46.bin"/><Relationship Id="rId1" Type="http://schemas.openxmlformats.org/officeDocument/2006/relationships/vmlDrawing" Target="../drawings/vmlDrawing7.vml"/><Relationship Id="rId6" Type="http://schemas.openxmlformats.org/officeDocument/2006/relationships/oleObject" Target="../embeddings/oleObject36.bin"/><Relationship Id="rId11" Type="http://schemas.openxmlformats.org/officeDocument/2006/relationships/oleObject" Target="../embeddings/oleObject41.bin"/><Relationship Id="rId5" Type="http://schemas.openxmlformats.org/officeDocument/2006/relationships/oleObject" Target="../embeddings/oleObject35.bin"/><Relationship Id="rId15" Type="http://schemas.openxmlformats.org/officeDocument/2006/relationships/oleObject" Target="../embeddings/oleObject45.bin"/><Relationship Id="rId10" Type="http://schemas.openxmlformats.org/officeDocument/2006/relationships/oleObject" Target="../embeddings/oleObject40.bin"/><Relationship Id="rId19" Type="http://schemas.openxmlformats.org/officeDocument/2006/relationships/oleObject" Target="../embeddings/oleObject49.bin"/><Relationship Id="rId4" Type="http://schemas.openxmlformats.org/officeDocument/2006/relationships/oleObject" Target="../embeddings/oleObject34.bin"/><Relationship Id="rId9" Type="http://schemas.openxmlformats.org/officeDocument/2006/relationships/oleObject" Target="../embeddings/oleObject39.bin"/><Relationship Id="rId14" Type="http://schemas.openxmlformats.org/officeDocument/2006/relationships/oleObject" Target="../embeddings/oleObject44.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oleObject" Target="../embeddings/oleObject50.bin"/><Relationship Id="rId7" Type="http://schemas.openxmlformats.org/officeDocument/2006/relationships/oleObject" Target="../embeddings/oleObject54.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53.bin"/><Relationship Id="rId5" Type="http://schemas.openxmlformats.org/officeDocument/2006/relationships/oleObject" Target="../embeddings/oleObject52.bin"/><Relationship Id="rId4" Type="http://schemas.openxmlformats.org/officeDocument/2006/relationships/oleObject" Target="../embeddings/oleObject51.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ctrTitle"/>
          </p:nvPr>
        </p:nvSpPr>
        <p:spPr>
          <a:xfrm>
            <a:off x="541338" y="1268413"/>
            <a:ext cx="8207375" cy="2520950"/>
          </a:xfrm>
        </p:spPr>
        <p:txBody>
          <a:bodyPr/>
          <a:lstStyle/>
          <a:p>
            <a:r>
              <a:rPr lang="es-ES_tradnl" sz="3600"/>
              <a:t/>
            </a:r>
            <a:br>
              <a:rPr lang="es-ES_tradnl" sz="3600"/>
            </a:br>
            <a:r>
              <a:rPr lang="es-ES_tradnl" sz="3200" b="1"/>
              <a:t>2.2 Teorías del Comercio Internacional </a:t>
            </a:r>
            <a:br>
              <a:rPr lang="es-ES_tradnl" sz="3200" b="1"/>
            </a:br>
            <a:r>
              <a:rPr lang="es-ES_tradnl" sz="3200" b="1"/>
              <a:t/>
            </a:r>
            <a:br>
              <a:rPr lang="es-ES_tradnl" sz="3200" b="1"/>
            </a:br>
            <a:r>
              <a:rPr lang="es-ES_tradnl" sz="3200" b="1"/>
              <a:t>a) La ventaja comparativa</a:t>
            </a:r>
            <a:endParaRPr lang="es-ES" sz="3200" b="1"/>
          </a:p>
        </p:txBody>
      </p:sp>
      <p:sp>
        <p:nvSpPr>
          <p:cNvPr id="448515" name="Line 3"/>
          <p:cNvSpPr>
            <a:spLocks noChangeShapeType="1"/>
          </p:cNvSpPr>
          <p:nvPr/>
        </p:nvSpPr>
        <p:spPr bwMode="auto">
          <a:xfrm flipV="1">
            <a:off x="755650" y="3933825"/>
            <a:ext cx="7920038" cy="0"/>
          </a:xfrm>
          <a:prstGeom prst="line">
            <a:avLst/>
          </a:prstGeom>
          <a:noFill/>
          <a:ln w="76200">
            <a:solidFill>
              <a:srgbClr val="FF000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1410" name="Rectangle 2"/>
          <p:cNvSpPr>
            <a:spLocks noGrp="1" noChangeArrowheads="1"/>
          </p:cNvSpPr>
          <p:nvPr>
            <p:ph type="body" idx="1"/>
          </p:nvPr>
        </p:nvSpPr>
        <p:spPr>
          <a:xfrm>
            <a:off x="533400" y="1143000"/>
            <a:ext cx="8153400" cy="4733925"/>
          </a:xfrm>
        </p:spPr>
        <p:txBody>
          <a:bodyPr/>
          <a:lstStyle/>
          <a:p>
            <a:pPr marL="533400" indent="-533400">
              <a:buFontTx/>
              <a:buNone/>
            </a:pPr>
            <a:endParaRPr lang="es-ES_tradnl"/>
          </a:p>
          <a:p>
            <a:pPr marL="914400" lvl="1" indent="-457200">
              <a:buFontTx/>
              <a:buNone/>
            </a:pPr>
            <a:r>
              <a:rPr lang="es-ES_tradnl" sz="2400"/>
              <a:t>6.- Las definiciones se expresan como cantidades </a:t>
            </a:r>
            <a:r>
              <a:rPr lang="es-ES_tradnl" sz="2400" i="1"/>
              <a:t>utilizadas</a:t>
            </a:r>
            <a:r>
              <a:rPr lang="es-ES_tradnl" sz="2400"/>
              <a:t> de factor para producir una mercancía:</a:t>
            </a:r>
          </a:p>
          <a:p>
            <a:pPr marL="914400" lvl="1" indent="-457200">
              <a:buFontTx/>
              <a:buNone/>
            </a:pPr>
            <a:endParaRPr lang="es-ES_tradnl" sz="2400"/>
          </a:p>
          <a:p>
            <a:pPr marL="914400" lvl="1" indent="-457200">
              <a:buFontTx/>
              <a:buNone/>
            </a:pPr>
            <a:endParaRPr lang="es-ES_tradnl" sz="2400"/>
          </a:p>
          <a:p>
            <a:pPr marL="914400" lvl="1" indent="-457200">
              <a:buFontTx/>
              <a:buNone/>
            </a:pPr>
            <a:endParaRPr lang="es-ES_tradnl" sz="2400"/>
          </a:p>
          <a:p>
            <a:pPr marL="914400" lvl="1" indent="-457200">
              <a:buFontTx/>
              <a:buNone/>
            </a:pPr>
            <a:endParaRPr lang="es-ES_tradnl" sz="2400"/>
          </a:p>
          <a:p>
            <a:pPr marL="914400" lvl="1" indent="-457200">
              <a:buFontTx/>
              <a:buNone/>
            </a:pPr>
            <a:endParaRPr lang="es-ES_tradnl" sz="2400"/>
          </a:p>
          <a:p>
            <a:pPr marL="914400" lvl="1" indent="-457200">
              <a:buFontTx/>
              <a:buNone/>
            </a:pPr>
            <a:endParaRPr lang="es-ES_tradnl" sz="2400"/>
          </a:p>
          <a:p>
            <a:pPr marL="914400" lvl="1" indent="-457200">
              <a:buFontTx/>
              <a:buNone/>
            </a:pPr>
            <a:r>
              <a:rPr lang="es-ES_tradnl" sz="2400"/>
              <a:t>	(ambos países utilizan la misma tecnología) </a:t>
            </a:r>
          </a:p>
        </p:txBody>
      </p:sp>
      <p:graphicFrame>
        <p:nvGraphicFramePr>
          <p:cNvPr id="401411" name="Object 3"/>
          <p:cNvGraphicFramePr>
            <a:graphicFrameLocks noChangeAspect="1"/>
          </p:cNvGraphicFramePr>
          <p:nvPr/>
        </p:nvGraphicFramePr>
        <p:xfrm>
          <a:off x="900113" y="3141663"/>
          <a:ext cx="7696200" cy="1604962"/>
        </p:xfrm>
        <a:graphic>
          <a:graphicData uri="http://schemas.openxmlformats.org/presentationml/2006/ole">
            <p:oleObj spid="_x0000_s401411" name="Ecuación" r:id="rId4" imgW="4381200" imgH="914400" progId="Equation.3">
              <p:embed/>
            </p:oleObj>
          </a:graphicData>
        </a:graphic>
      </p:graphicFrame>
      <p:sp>
        <p:nvSpPr>
          <p:cNvPr id="401412" name="Rectangle 4"/>
          <p:cNvSpPr>
            <a:spLocks noGrp="1" noChangeArrowheads="1"/>
          </p:cNvSpPr>
          <p:nvPr>
            <p:ph type="title"/>
          </p:nvPr>
        </p:nvSpPr>
        <p:spPr>
          <a:xfrm>
            <a:off x="539750" y="44450"/>
            <a:ext cx="8064500" cy="1081088"/>
          </a:xfrm>
          <a:noFill/>
          <a:ln/>
        </p:spPr>
        <p:txBody>
          <a:bodyPr/>
          <a:lstStyle/>
          <a:p>
            <a:r>
              <a:rPr lang="es-ES_tradnl" sz="3200"/>
              <a:t>1. Modelo de economía con dos factores</a:t>
            </a:r>
            <a:br>
              <a:rPr lang="es-ES_tradnl" sz="3200"/>
            </a:br>
            <a:r>
              <a:rPr lang="es-ES_tradnl" sz="3200"/>
              <a:t>Supuestos del modelo</a:t>
            </a:r>
            <a:endParaRPr lang="es-ES" sz="32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3458" name="Rectangle 2"/>
          <p:cNvSpPr>
            <a:spLocks noGrp="1" noChangeArrowheads="1"/>
          </p:cNvSpPr>
          <p:nvPr>
            <p:ph type="body" idx="1"/>
          </p:nvPr>
        </p:nvSpPr>
        <p:spPr>
          <a:xfrm>
            <a:off x="533400" y="1066800"/>
            <a:ext cx="8153400" cy="4953000"/>
          </a:xfrm>
        </p:spPr>
        <p:txBody>
          <a:bodyPr/>
          <a:lstStyle/>
          <a:p>
            <a:pPr marL="914400" lvl="1" indent="-457200">
              <a:buFontTx/>
              <a:buNone/>
            </a:pPr>
            <a:endParaRPr lang="es-ES_tradnl" sz="2400"/>
          </a:p>
          <a:p>
            <a:pPr marL="914400" lvl="1" indent="-457200">
              <a:buFontTx/>
              <a:buNone/>
            </a:pPr>
            <a:r>
              <a:rPr lang="es-ES_tradnl" sz="2400"/>
              <a:t>7.- 	</a:t>
            </a:r>
            <a:r>
              <a:rPr lang="es-ES_tradnl" sz="2400">
                <a:cs typeface="Times New Roman" charset="0"/>
              </a:rPr>
              <a:t>Los países difieren en sus dotaciones factoriales. </a:t>
            </a:r>
            <a:r>
              <a:rPr lang="es-ES_tradnl" sz="2400">
                <a:solidFill>
                  <a:schemeClr val="accent2"/>
                </a:solidFill>
                <a:cs typeface="Times New Roman" charset="0"/>
              </a:rPr>
              <a:t>Suponemos que NP es el trabajo-abundante</a:t>
            </a:r>
            <a:r>
              <a:rPr lang="es-ES_tradnl" sz="2400">
                <a:cs typeface="Times New Roman" charset="0"/>
              </a:rPr>
              <a:t>:</a:t>
            </a:r>
          </a:p>
          <a:p>
            <a:pPr marL="914400" lvl="1" indent="-457200">
              <a:buFontTx/>
              <a:buNone/>
            </a:pPr>
            <a:endParaRPr lang="es-ES_tradnl" sz="2400">
              <a:cs typeface="Times New Roman" charset="0"/>
            </a:endParaRPr>
          </a:p>
          <a:p>
            <a:pPr marL="914400" lvl="1" indent="-457200">
              <a:buFontTx/>
              <a:buNone/>
            </a:pPr>
            <a:endParaRPr lang="es-ES_tradnl" sz="2400"/>
          </a:p>
          <a:p>
            <a:pPr marL="914400" lvl="1" indent="-457200">
              <a:buFontTx/>
              <a:buNone/>
            </a:pPr>
            <a:r>
              <a:rPr lang="es-ES_tradnl" sz="2400"/>
              <a:t> </a:t>
            </a:r>
          </a:p>
          <a:p>
            <a:pPr marL="914400" lvl="1" indent="-457200">
              <a:buFontTx/>
              <a:buNone/>
            </a:pPr>
            <a:r>
              <a:rPr lang="es-ES_tradnl" sz="2400"/>
              <a:t>8.- Las industrias utilizan distinta tecnologías o combinaciones de factores en la producción.  </a:t>
            </a:r>
            <a:r>
              <a:rPr lang="es-ES_tradnl" sz="2400">
                <a:solidFill>
                  <a:schemeClr val="accent2"/>
                </a:solidFill>
              </a:rPr>
              <a:t>S</a:t>
            </a:r>
            <a:r>
              <a:rPr lang="es-ES_tradnl" sz="2400">
                <a:solidFill>
                  <a:schemeClr val="accent2"/>
                </a:solidFill>
                <a:cs typeface="Times New Roman" charset="0"/>
              </a:rPr>
              <a:t>uponemos que el vestido es intensivo en el factor trabajo</a:t>
            </a:r>
            <a:r>
              <a:rPr lang="es-ES_tradnl" sz="2400">
                <a:cs typeface="Times New Roman" charset="0"/>
              </a:rPr>
              <a:t> mientras que los alimentos son intensivos en el factor tierra:</a:t>
            </a:r>
          </a:p>
        </p:txBody>
      </p:sp>
      <p:graphicFrame>
        <p:nvGraphicFramePr>
          <p:cNvPr id="403459" name="Object 3"/>
          <p:cNvGraphicFramePr>
            <a:graphicFrameLocks noChangeAspect="1"/>
          </p:cNvGraphicFramePr>
          <p:nvPr/>
        </p:nvGraphicFramePr>
        <p:xfrm>
          <a:off x="4287838" y="2416175"/>
          <a:ext cx="1147762" cy="868363"/>
        </p:xfrm>
        <a:graphic>
          <a:graphicData uri="http://schemas.openxmlformats.org/presentationml/2006/ole">
            <p:oleObj spid="_x0000_s403459" name="Ecuación" r:id="rId4" imgW="520560" imgH="393480" progId="Equation.3">
              <p:embed/>
            </p:oleObj>
          </a:graphicData>
        </a:graphic>
      </p:graphicFrame>
      <p:graphicFrame>
        <p:nvGraphicFramePr>
          <p:cNvPr id="403460" name="Object 4"/>
          <p:cNvGraphicFramePr>
            <a:graphicFrameLocks noChangeAspect="1"/>
          </p:cNvGraphicFramePr>
          <p:nvPr/>
        </p:nvGraphicFramePr>
        <p:xfrm>
          <a:off x="4171950" y="5430838"/>
          <a:ext cx="1479550" cy="950912"/>
        </p:xfrm>
        <a:graphic>
          <a:graphicData uri="http://schemas.openxmlformats.org/presentationml/2006/ole">
            <p:oleObj spid="_x0000_s403460" name="Ecuación" r:id="rId5" imgW="672840" imgH="431640" progId="Equation.3">
              <p:embed/>
            </p:oleObj>
          </a:graphicData>
        </a:graphic>
      </p:graphicFrame>
      <p:sp>
        <p:nvSpPr>
          <p:cNvPr id="403461" name="Rectangle 5"/>
          <p:cNvSpPr>
            <a:spLocks noGrp="1" noChangeArrowheads="1"/>
          </p:cNvSpPr>
          <p:nvPr>
            <p:ph type="title"/>
          </p:nvPr>
        </p:nvSpPr>
        <p:spPr>
          <a:xfrm>
            <a:off x="539750" y="44450"/>
            <a:ext cx="8064500" cy="1081088"/>
          </a:xfrm>
          <a:noFill/>
          <a:ln/>
        </p:spPr>
        <p:txBody>
          <a:bodyPr/>
          <a:lstStyle/>
          <a:p>
            <a:r>
              <a:rPr lang="es-ES_tradnl" sz="3200"/>
              <a:t>1. Modelo de economía con dos factores</a:t>
            </a:r>
            <a:br>
              <a:rPr lang="es-ES_tradnl" sz="3200"/>
            </a:br>
            <a:r>
              <a:rPr lang="es-ES_tradnl" sz="3200"/>
              <a:t>Supuestos del modelo</a:t>
            </a:r>
            <a:endParaRPr lang="es-ES" sz="32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5506" name="Rectangle 2"/>
          <p:cNvSpPr>
            <a:spLocks noGrp="1" noChangeArrowheads="1"/>
          </p:cNvSpPr>
          <p:nvPr>
            <p:ph type="body" idx="1"/>
          </p:nvPr>
        </p:nvSpPr>
        <p:spPr>
          <a:xfrm>
            <a:off x="539750" y="1412875"/>
            <a:ext cx="8147050" cy="2736850"/>
          </a:xfrm>
        </p:spPr>
        <p:txBody>
          <a:bodyPr/>
          <a:lstStyle/>
          <a:p>
            <a:pPr marL="914400" lvl="1" indent="-457200">
              <a:lnSpc>
                <a:spcPct val="80000"/>
              </a:lnSpc>
              <a:buFontTx/>
              <a:buNone/>
            </a:pPr>
            <a:r>
              <a:rPr lang="es-ES_tradnl" sz="2400"/>
              <a:t>9.- Ningún factor es específico a ninguna industria. El productor puede elegir entre tierra y trabajo para producir mercancías.</a:t>
            </a:r>
          </a:p>
          <a:p>
            <a:pPr marL="914400" lvl="1" indent="-457200">
              <a:lnSpc>
                <a:spcPct val="80000"/>
              </a:lnSpc>
              <a:buFontTx/>
              <a:buNone/>
            </a:pPr>
            <a:endParaRPr lang="es-ES_tradnl" sz="2400"/>
          </a:p>
          <a:p>
            <a:pPr marL="914400" lvl="1" indent="-457200">
              <a:lnSpc>
                <a:spcPct val="80000"/>
              </a:lnSpc>
              <a:buFontTx/>
              <a:buNone/>
            </a:pPr>
            <a:r>
              <a:rPr lang="es-ES_tradnl" sz="2400"/>
              <a:t>10.- </a:t>
            </a:r>
            <a:r>
              <a:rPr lang="es-ES_tradnl" sz="2400" b="1"/>
              <a:t>Tecnología rígida</a:t>
            </a:r>
            <a:r>
              <a:rPr lang="es-ES_tradnl" sz="2400"/>
              <a:t>  o </a:t>
            </a:r>
            <a:r>
              <a:rPr lang="es-ES" sz="2400" b="1"/>
              <a:t>tecnología</a:t>
            </a:r>
            <a:r>
              <a:rPr lang="es-ES" sz="2400"/>
              <a:t> de producción </a:t>
            </a:r>
            <a:r>
              <a:rPr lang="es-MX" sz="2400"/>
              <a:t>con </a:t>
            </a:r>
            <a:r>
              <a:rPr lang="es-ES" sz="2400" b="1" u="sng"/>
              <a:t>coeficientes fijos</a:t>
            </a:r>
            <a:r>
              <a:rPr lang="es-ES_tradnl" sz="2400" b="1"/>
              <a:t>:</a:t>
            </a:r>
            <a:r>
              <a:rPr lang="es-ES" sz="2400"/>
              <a:t> la producción de un bien combina los factores siempre en las mismas proporciones.</a:t>
            </a:r>
          </a:p>
          <a:p>
            <a:pPr marL="914400" lvl="1" indent="-457200">
              <a:lnSpc>
                <a:spcPct val="80000"/>
              </a:lnSpc>
              <a:buFontTx/>
              <a:buNone/>
            </a:pPr>
            <a:endParaRPr lang="es-ES_tradnl" sz="2400">
              <a:cs typeface="Times New Roman" charset="0"/>
            </a:endParaRPr>
          </a:p>
          <a:p>
            <a:pPr marL="914400" lvl="1" indent="-457200">
              <a:lnSpc>
                <a:spcPct val="80000"/>
              </a:lnSpc>
              <a:buFontTx/>
              <a:buNone/>
            </a:pPr>
            <a:endParaRPr lang="es-ES_tradnl" sz="2400">
              <a:cs typeface="Times New Roman" charset="0"/>
            </a:endParaRPr>
          </a:p>
        </p:txBody>
      </p:sp>
      <p:graphicFrame>
        <p:nvGraphicFramePr>
          <p:cNvPr id="405507" name="Object 3"/>
          <p:cNvGraphicFramePr>
            <a:graphicFrameLocks noChangeAspect="1"/>
          </p:cNvGraphicFramePr>
          <p:nvPr/>
        </p:nvGraphicFramePr>
        <p:xfrm>
          <a:off x="968375" y="4927600"/>
          <a:ext cx="3355975" cy="673100"/>
        </p:xfrm>
        <a:graphic>
          <a:graphicData uri="http://schemas.openxmlformats.org/presentationml/2006/ole">
            <p:oleObj spid="_x0000_s405507" name="Ecuación" r:id="rId4" imgW="1180800" imgH="228600" progId="Equation.3">
              <p:embed/>
            </p:oleObj>
          </a:graphicData>
        </a:graphic>
      </p:graphicFrame>
      <p:graphicFrame>
        <p:nvGraphicFramePr>
          <p:cNvPr id="405508" name="Object 4"/>
          <p:cNvGraphicFramePr>
            <a:graphicFrameLocks noChangeAspect="1"/>
          </p:cNvGraphicFramePr>
          <p:nvPr/>
        </p:nvGraphicFramePr>
        <p:xfrm>
          <a:off x="1133475" y="5684838"/>
          <a:ext cx="3100388" cy="623887"/>
        </p:xfrm>
        <a:graphic>
          <a:graphicData uri="http://schemas.openxmlformats.org/presentationml/2006/ole">
            <p:oleObj spid="_x0000_s405508" name="Ecuación" r:id="rId5" imgW="1168200" imgH="228600" progId="Equation.3">
              <p:embed/>
            </p:oleObj>
          </a:graphicData>
        </a:graphic>
      </p:graphicFrame>
      <p:graphicFrame>
        <p:nvGraphicFramePr>
          <p:cNvPr id="405509" name="Object 5"/>
          <p:cNvGraphicFramePr>
            <a:graphicFrameLocks noChangeAspect="1"/>
          </p:cNvGraphicFramePr>
          <p:nvPr/>
        </p:nvGraphicFramePr>
        <p:xfrm>
          <a:off x="4959350" y="4864100"/>
          <a:ext cx="3373438" cy="660400"/>
        </p:xfrm>
        <a:graphic>
          <a:graphicData uri="http://schemas.openxmlformats.org/presentationml/2006/ole">
            <p:oleObj spid="_x0000_s405509" name="Ecuación" r:id="rId6" imgW="1206360" imgH="241200" progId="Equation.3">
              <p:embed/>
            </p:oleObj>
          </a:graphicData>
        </a:graphic>
      </p:graphicFrame>
      <p:graphicFrame>
        <p:nvGraphicFramePr>
          <p:cNvPr id="405510" name="Object 6"/>
          <p:cNvGraphicFramePr>
            <a:graphicFrameLocks noChangeAspect="1"/>
          </p:cNvGraphicFramePr>
          <p:nvPr/>
        </p:nvGraphicFramePr>
        <p:xfrm>
          <a:off x="5046663" y="5549900"/>
          <a:ext cx="3352800" cy="657225"/>
        </p:xfrm>
        <a:graphic>
          <a:graphicData uri="http://schemas.openxmlformats.org/presentationml/2006/ole">
            <p:oleObj spid="_x0000_s405510" name="Ecuación" r:id="rId7" imgW="1206360" imgH="241200" progId="Equation.3">
              <p:embed/>
            </p:oleObj>
          </a:graphicData>
        </a:graphic>
      </p:graphicFrame>
      <p:sp>
        <p:nvSpPr>
          <p:cNvPr id="405511" name="Text Box 7"/>
          <p:cNvSpPr txBox="1">
            <a:spLocks noChangeArrowheads="1"/>
          </p:cNvSpPr>
          <p:nvPr/>
        </p:nvSpPr>
        <p:spPr bwMode="auto">
          <a:xfrm>
            <a:off x="1524000" y="4411663"/>
            <a:ext cx="2386013" cy="457200"/>
          </a:xfrm>
          <a:prstGeom prst="rect">
            <a:avLst/>
          </a:prstGeom>
          <a:noFill/>
          <a:ln w="9525">
            <a:noFill/>
            <a:miter lim="800000"/>
            <a:headEnd/>
            <a:tailEnd/>
          </a:ln>
          <a:effectLst/>
        </p:spPr>
        <p:txBody>
          <a:bodyPr wrap="none">
            <a:spAutoFit/>
          </a:bodyPr>
          <a:lstStyle/>
          <a:p>
            <a:r>
              <a:rPr lang="es-MX" u="sng"/>
              <a:t>Nuestro país (NP)</a:t>
            </a:r>
            <a:endParaRPr lang="es-ES" u="sng"/>
          </a:p>
        </p:txBody>
      </p:sp>
      <p:sp>
        <p:nvSpPr>
          <p:cNvPr id="405512" name="Text Box 8"/>
          <p:cNvSpPr txBox="1">
            <a:spLocks noChangeArrowheads="1"/>
          </p:cNvSpPr>
          <p:nvPr/>
        </p:nvSpPr>
        <p:spPr bwMode="auto">
          <a:xfrm>
            <a:off x="5334000" y="4411663"/>
            <a:ext cx="2554288" cy="457200"/>
          </a:xfrm>
          <a:prstGeom prst="rect">
            <a:avLst/>
          </a:prstGeom>
          <a:noFill/>
          <a:ln w="9525">
            <a:noFill/>
            <a:miter lim="800000"/>
            <a:headEnd/>
            <a:tailEnd/>
          </a:ln>
          <a:effectLst/>
        </p:spPr>
        <p:txBody>
          <a:bodyPr wrap="none">
            <a:spAutoFit/>
          </a:bodyPr>
          <a:lstStyle/>
          <a:p>
            <a:r>
              <a:rPr lang="es-MX" u="sng"/>
              <a:t>Resto mundo (RM)</a:t>
            </a:r>
            <a:endParaRPr lang="es-ES" u="sng"/>
          </a:p>
        </p:txBody>
      </p:sp>
      <p:sp>
        <p:nvSpPr>
          <p:cNvPr id="405513" name="Rectangle 9"/>
          <p:cNvSpPr>
            <a:spLocks noGrp="1" noChangeArrowheads="1"/>
          </p:cNvSpPr>
          <p:nvPr>
            <p:ph type="title"/>
          </p:nvPr>
        </p:nvSpPr>
        <p:spPr>
          <a:xfrm>
            <a:off x="539750" y="44450"/>
            <a:ext cx="8064500" cy="1081088"/>
          </a:xfrm>
          <a:noFill/>
          <a:ln/>
        </p:spPr>
        <p:txBody>
          <a:bodyPr/>
          <a:lstStyle/>
          <a:p>
            <a:r>
              <a:rPr lang="es-ES_tradnl" sz="3200"/>
              <a:t>1. Modelo de economía con dos factores</a:t>
            </a:r>
            <a:br>
              <a:rPr lang="es-ES_tradnl" sz="3200"/>
            </a:br>
            <a:r>
              <a:rPr lang="es-ES_tradnl" sz="3200"/>
              <a:t>Supuestos del modelo</a:t>
            </a:r>
            <a:endParaRPr lang="es-ES" sz="32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a:xfrm>
            <a:off x="539750" y="0"/>
            <a:ext cx="8153400" cy="1071563"/>
          </a:xfrm>
          <a:noFill/>
        </p:spPr>
        <p:txBody>
          <a:bodyPr/>
          <a:lstStyle/>
          <a:p>
            <a:r>
              <a:rPr lang="es-ES_tradnl" sz="3200"/>
              <a:t>1. Modelo de economía con dos factores</a:t>
            </a:r>
            <a:br>
              <a:rPr lang="es-ES_tradnl" sz="3200"/>
            </a:br>
            <a:r>
              <a:rPr lang="es-ES_tradnl" sz="3200"/>
              <a:t>Construcción de la FPP: Envolvente interior</a:t>
            </a:r>
          </a:p>
        </p:txBody>
      </p:sp>
      <p:grpSp>
        <p:nvGrpSpPr>
          <p:cNvPr id="407555" name="Group 3"/>
          <p:cNvGrpSpPr>
            <a:grpSpLocks/>
          </p:cNvGrpSpPr>
          <p:nvPr/>
        </p:nvGrpSpPr>
        <p:grpSpPr bwMode="auto">
          <a:xfrm>
            <a:off x="696913" y="1676400"/>
            <a:ext cx="7772400" cy="4084638"/>
            <a:chOff x="432" y="960"/>
            <a:chExt cx="4896" cy="2573"/>
          </a:xfrm>
        </p:grpSpPr>
        <p:sp>
          <p:nvSpPr>
            <p:cNvPr id="407556" name="Line 4"/>
            <p:cNvSpPr>
              <a:spLocks noChangeShapeType="1"/>
            </p:cNvSpPr>
            <p:nvPr/>
          </p:nvSpPr>
          <p:spPr bwMode="auto">
            <a:xfrm>
              <a:off x="960" y="1104"/>
              <a:ext cx="0" cy="2304"/>
            </a:xfrm>
            <a:prstGeom prst="line">
              <a:avLst/>
            </a:prstGeom>
            <a:noFill/>
            <a:ln w="9525">
              <a:solidFill>
                <a:schemeClr val="tx1"/>
              </a:solidFill>
              <a:round/>
              <a:headEnd type="triangle" w="med" len="med"/>
              <a:tailEnd/>
            </a:ln>
            <a:effectLst/>
          </p:spPr>
          <p:txBody>
            <a:bodyPr wrap="none" anchor="ctr"/>
            <a:lstStyle/>
            <a:p>
              <a:endParaRPr lang="en-US"/>
            </a:p>
          </p:txBody>
        </p:sp>
        <p:sp>
          <p:nvSpPr>
            <p:cNvPr id="407557" name="Line 5"/>
            <p:cNvSpPr>
              <a:spLocks noChangeShapeType="1"/>
            </p:cNvSpPr>
            <p:nvPr/>
          </p:nvSpPr>
          <p:spPr bwMode="auto">
            <a:xfrm>
              <a:off x="960" y="3408"/>
              <a:ext cx="384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407558" name="Text Box 6"/>
            <p:cNvSpPr txBox="1">
              <a:spLocks noChangeArrowheads="1"/>
            </p:cNvSpPr>
            <p:nvPr/>
          </p:nvSpPr>
          <p:spPr bwMode="auto">
            <a:xfrm>
              <a:off x="432" y="960"/>
              <a:ext cx="432" cy="384"/>
            </a:xfrm>
            <a:prstGeom prst="rect">
              <a:avLst/>
            </a:prstGeom>
            <a:noFill/>
            <a:ln>
              <a:noFill/>
            </a:ln>
            <a:effectLst/>
          </p:spPr>
          <p:txBody>
            <a:bodyPr/>
            <a:lstStyle/>
            <a:p>
              <a:pPr marL="342900" indent="-342900">
                <a:spcBef>
                  <a:spcPct val="50000"/>
                </a:spcBef>
              </a:pPr>
              <a:r>
                <a:rPr lang="es-ES_tradnl" sz="3200" i="1">
                  <a:latin typeface="Arial" charset="0"/>
                </a:rPr>
                <a:t>Q</a:t>
              </a:r>
              <a:r>
                <a:rPr lang="es-ES_tradnl" sz="3200" i="1" baseline="-25000">
                  <a:latin typeface="Arial" charset="0"/>
                </a:rPr>
                <a:t>A</a:t>
              </a:r>
              <a:endParaRPr lang="es-ES_tradnl" sz="2800">
                <a:latin typeface="Arial" charset="0"/>
              </a:endParaRPr>
            </a:p>
          </p:txBody>
        </p:sp>
        <p:sp>
          <p:nvSpPr>
            <p:cNvPr id="407559" name="Text Box 7"/>
            <p:cNvSpPr txBox="1">
              <a:spLocks noChangeArrowheads="1"/>
            </p:cNvSpPr>
            <p:nvPr/>
          </p:nvSpPr>
          <p:spPr bwMode="auto">
            <a:xfrm>
              <a:off x="4848" y="3168"/>
              <a:ext cx="480" cy="365"/>
            </a:xfrm>
            <a:prstGeom prst="rect">
              <a:avLst/>
            </a:prstGeom>
            <a:noFill/>
            <a:ln w="9525">
              <a:noFill/>
              <a:miter lim="800000"/>
              <a:headEnd/>
              <a:tailEnd/>
            </a:ln>
            <a:effectLst/>
          </p:spPr>
          <p:txBody>
            <a:bodyPr>
              <a:spAutoFit/>
            </a:bodyPr>
            <a:lstStyle/>
            <a:p>
              <a:pPr>
                <a:spcBef>
                  <a:spcPct val="50000"/>
                </a:spcBef>
              </a:pPr>
              <a:r>
                <a:rPr lang="es-ES_tradnl" sz="3200">
                  <a:latin typeface="Arial" charset="0"/>
                </a:rPr>
                <a:t>Q</a:t>
              </a:r>
              <a:r>
                <a:rPr lang="es-ES_tradnl" sz="3200" baseline="-25000">
                  <a:latin typeface="Arial" charset="0"/>
                </a:rPr>
                <a:t>V</a:t>
              </a:r>
              <a:endParaRPr lang="es-ES_tradnl" sz="3200">
                <a:latin typeface="Arial" charset="0"/>
              </a:endParaRPr>
            </a:p>
          </p:txBody>
        </p:sp>
      </p:grpSp>
      <p:grpSp>
        <p:nvGrpSpPr>
          <p:cNvPr id="407560" name="Group 8"/>
          <p:cNvGrpSpPr>
            <a:grpSpLocks/>
          </p:cNvGrpSpPr>
          <p:nvPr/>
        </p:nvGrpSpPr>
        <p:grpSpPr bwMode="auto">
          <a:xfrm>
            <a:off x="468313" y="2276475"/>
            <a:ext cx="4183062" cy="3832225"/>
            <a:chOff x="295" y="1434"/>
            <a:chExt cx="2635" cy="2414"/>
          </a:xfrm>
        </p:grpSpPr>
        <p:sp>
          <p:nvSpPr>
            <p:cNvPr id="407561" name="Line 9"/>
            <p:cNvSpPr>
              <a:spLocks noChangeShapeType="1"/>
            </p:cNvSpPr>
            <p:nvPr/>
          </p:nvSpPr>
          <p:spPr bwMode="auto">
            <a:xfrm>
              <a:off x="967" y="1578"/>
              <a:ext cx="1344" cy="1872"/>
            </a:xfrm>
            <a:prstGeom prst="line">
              <a:avLst/>
            </a:prstGeom>
            <a:noFill/>
            <a:ln w="57150">
              <a:solidFill>
                <a:srgbClr val="66FF33"/>
              </a:solidFill>
              <a:round/>
              <a:headEnd/>
              <a:tailEnd/>
            </a:ln>
            <a:effectLst/>
          </p:spPr>
          <p:txBody>
            <a:bodyPr wrap="none" anchor="ctr"/>
            <a:lstStyle/>
            <a:p>
              <a:endParaRPr lang="en-US"/>
            </a:p>
          </p:txBody>
        </p:sp>
        <p:sp>
          <p:nvSpPr>
            <p:cNvPr id="407562" name="Text Box 10"/>
            <p:cNvSpPr txBox="1">
              <a:spLocks noChangeArrowheads="1"/>
            </p:cNvSpPr>
            <p:nvPr/>
          </p:nvSpPr>
          <p:spPr bwMode="auto">
            <a:xfrm>
              <a:off x="1399" y="1578"/>
              <a:ext cx="336" cy="365"/>
            </a:xfrm>
            <a:prstGeom prst="rect">
              <a:avLst/>
            </a:prstGeom>
            <a:noFill/>
            <a:ln w="9525">
              <a:noFill/>
              <a:miter lim="800000"/>
              <a:headEnd/>
              <a:tailEnd/>
            </a:ln>
            <a:effectLst/>
          </p:spPr>
          <p:txBody>
            <a:bodyPr>
              <a:spAutoFit/>
            </a:bodyPr>
            <a:lstStyle/>
            <a:p>
              <a:pPr>
                <a:spcBef>
                  <a:spcPct val="50000"/>
                </a:spcBef>
              </a:pPr>
              <a:r>
                <a:rPr lang="es-ES_tradnl" sz="3200">
                  <a:latin typeface="Arial Narrow" pitchFamily="34" charset="0"/>
                </a:rPr>
                <a:t>L</a:t>
              </a:r>
            </a:p>
          </p:txBody>
        </p:sp>
        <p:sp>
          <p:nvSpPr>
            <p:cNvPr id="407563" name="Text Box 11"/>
            <p:cNvSpPr txBox="1">
              <a:spLocks noChangeArrowheads="1"/>
            </p:cNvSpPr>
            <p:nvPr/>
          </p:nvSpPr>
          <p:spPr bwMode="auto">
            <a:xfrm>
              <a:off x="295" y="1434"/>
              <a:ext cx="624" cy="672"/>
            </a:xfrm>
            <a:prstGeom prst="rect">
              <a:avLst/>
            </a:prstGeom>
            <a:noFill/>
            <a:ln w="9525">
              <a:noFill/>
              <a:miter lim="800000"/>
              <a:headEnd/>
              <a:tailEnd/>
            </a:ln>
            <a:effectLst/>
          </p:spPr>
          <p:txBody>
            <a:bodyPr>
              <a:spAutoFit/>
            </a:bodyPr>
            <a:lstStyle/>
            <a:p>
              <a:pPr>
                <a:spcBef>
                  <a:spcPct val="50000"/>
                </a:spcBef>
              </a:pPr>
              <a:r>
                <a:rPr lang="es-ES_tradnl" b="1">
                  <a:solidFill>
                    <a:schemeClr val="tx2"/>
                  </a:solidFill>
                  <a:latin typeface="Arial Narrow" pitchFamily="34" charset="0"/>
                </a:rPr>
                <a:t>L/</a:t>
              </a:r>
              <a:r>
                <a:rPr lang="es-ES_tradnl">
                  <a:solidFill>
                    <a:schemeClr val="tx2"/>
                  </a:solidFill>
                  <a:latin typeface="Arial Narrow" pitchFamily="34" charset="0"/>
                </a:rPr>
                <a:t> </a:t>
              </a:r>
              <a:r>
                <a:rPr lang="es-ES" sz="2800">
                  <a:latin typeface="Arial" charset="0"/>
                </a:rPr>
                <a:t>a</a:t>
              </a:r>
              <a:r>
                <a:rPr lang="es-ES" sz="2800" baseline="-25000">
                  <a:latin typeface="Arial" charset="0"/>
                </a:rPr>
                <a:t>L</a:t>
              </a:r>
              <a:r>
                <a:rPr lang="es-ES_tradnl" sz="2800" baseline="-25000">
                  <a:latin typeface="Arial" charset="0"/>
                </a:rPr>
                <a:t>A</a:t>
              </a:r>
              <a:endParaRPr lang="es-ES_tradnl">
                <a:solidFill>
                  <a:schemeClr val="tx2"/>
                </a:solidFill>
                <a:latin typeface="Arial Narrow" pitchFamily="34" charset="0"/>
              </a:endParaRPr>
            </a:p>
            <a:p>
              <a:pPr>
                <a:spcBef>
                  <a:spcPct val="50000"/>
                </a:spcBef>
              </a:pPr>
              <a:endParaRPr lang="es-ES">
                <a:solidFill>
                  <a:schemeClr val="tx2"/>
                </a:solidFill>
                <a:latin typeface="Arial Narrow" pitchFamily="34" charset="0"/>
              </a:endParaRPr>
            </a:p>
          </p:txBody>
        </p:sp>
        <p:sp>
          <p:nvSpPr>
            <p:cNvPr id="407564" name="Text Box 12"/>
            <p:cNvSpPr txBox="1">
              <a:spLocks noChangeArrowheads="1"/>
            </p:cNvSpPr>
            <p:nvPr/>
          </p:nvSpPr>
          <p:spPr bwMode="auto">
            <a:xfrm>
              <a:off x="2018" y="3521"/>
              <a:ext cx="912" cy="327"/>
            </a:xfrm>
            <a:prstGeom prst="rect">
              <a:avLst/>
            </a:prstGeom>
            <a:noFill/>
            <a:ln w="9525">
              <a:noFill/>
              <a:miter lim="800000"/>
              <a:headEnd/>
              <a:tailEnd/>
            </a:ln>
            <a:effectLst/>
          </p:spPr>
          <p:txBody>
            <a:bodyPr>
              <a:spAutoFit/>
            </a:bodyPr>
            <a:lstStyle/>
            <a:p>
              <a:pPr>
                <a:spcBef>
                  <a:spcPct val="50000"/>
                </a:spcBef>
              </a:pPr>
              <a:r>
                <a:rPr lang="es-ES_tradnl" b="1">
                  <a:solidFill>
                    <a:schemeClr val="tx2"/>
                  </a:solidFill>
                  <a:latin typeface="Arial Narrow" pitchFamily="34" charset="0"/>
                </a:rPr>
                <a:t>L/</a:t>
              </a:r>
              <a:r>
                <a:rPr lang="es-ES" sz="2800" b="1">
                  <a:latin typeface="Arial" charset="0"/>
                </a:rPr>
                <a:t>a</a:t>
              </a:r>
              <a:r>
                <a:rPr lang="es-ES" sz="2800" b="1" baseline="-25000">
                  <a:latin typeface="Arial" charset="0"/>
                </a:rPr>
                <a:t>L</a:t>
              </a:r>
              <a:r>
                <a:rPr lang="es-MX" sz="2800" b="1" baseline="-25000">
                  <a:latin typeface="Arial" charset="0"/>
                </a:rPr>
                <a:t>V</a:t>
              </a:r>
              <a:endParaRPr lang="es-ES" b="1">
                <a:solidFill>
                  <a:schemeClr val="tx2"/>
                </a:solidFill>
                <a:latin typeface="Arial Narrow" pitchFamily="34" charset="0"/>
              </a:endParaRPr>
            </a:p>
          </p:txBody>
        </p:sp>
      </p:grpSp>
      <p:grpSp>
        <p:nvGrpSpPr>
          <p:cNvPr id="407565" name="Group 13"/>
          <p:cNvGrpSpPr>
            <a:grpSpLocks/>
          </p:cNvGrpSpPr>
          <p:nvPr/>
        </p:nvGrpSpPr>
        <p:grpSpPr bwMode="auto">
          <a:xfrm>
            <a:off x="468313" y="3429000"/>
            <a:ext cx="7239000" cy="2652713"/>
            <a:chOff x="288" y="2064"/>
            <a:chExt cx="4560" cy="1671"/>
          </a:xfrm>
        </p:grpSpPr>
        <p:sp>
          <p:nvSpPr>
            <p:cNvPr id="407566" name="Line 14"/>
            <p:cNvSpPr>
              <a:spLocks noChangeShapeType="1"/>
            </p:cNvSpPr>
            <p:nvPr/>
          </p:nvSpPr>
          <p:spPr bwMode="auto">
            <a:xfrm>
              <a:off x="960" y="2304"/>
              <a:ext cx="3120" cy="1104"/>
            </a:xfrm>
            <a:prstGeom prst="line">
              <a:avLst/>
            </a:prstGeom>
            <a:noFill/>
            <a:ln w="57150">
              <a:solidFill>
                <a:srgbClr val="FF0000"/>
              </a:solidFill>
              <a:round/>
              <a:headEnd/>
              <a:tailEnd/>
            </a:ln>
            <a:effectLst/>
          </p:spPr>
          <p:txBody>
            <a:bodyPr wrap="none" anchor="ctr"/>
            <a:lstStyle/>
            <a:p>
              <a:endParaRPr lang="en-US"/>
            </a:p>
          </p:txBody>
        </p:sp>
        <p:sp>
          <p:nvSpPr>
            <p:cNvPr id="407567" name="Text Box 15"/>
            <p:cNvSpPr txBox="1">
              <a:spLocks noChangeArrowheads="1"/>
            </p:cNvSpPr>
            <p:nvPr/>
          </p:nvSpPr>
          <p:spPr bwMode="auto">
            <a:xfrm>
              <a:off x="3600" y="2832"/>
              <a:ext cx="432" cy="365"/>
            </a:xfrm>
            <a:prstGeom prst="rect">
              <a:avLst/>
            </a:prstGeom>
            <a:noFill/>
            <a:ln w="6350">
              <a:noFill/>
              <a:miter lim="800000"/>
              <a:headEnd/>
              <a:tailEnd/>
            </a:ln>
            <a:effectLst/>
          </p:spPr>
          <p:txBody>
            <a:bodyPr>
              <a:spAutoFit/>
            </a:bodyPr>
            <a:lstStyle/>
            <a:p>
              <a:pPr>
                <a:spcBef>
                  <a:spcPct val="50000"/>
                </a:spcBef>
              </a:pPr>
              <a:r>
                <a:rPr lang="es-ES_tradnl" sz="3200">
                  <a:latin typeface="Arial Narrow" pitchFamily="34" charset="0"/>
                </a:rPr>
                <a:t>T</a:t>
              </a:r>
              <a:endParaRPr lang="es-ES_tradnl" sz="3200">
                <a:latin typeface="Courier New" pitchFamily="49" charset="0"/>
              </a:endParaRPr>
            </a:p>
          </p:txBody>
        </p:sp>
        <p:sp>
          <p:nvSpPr>
            <p:cNvPr id="407568" name="Text Box 16"/>
            <p:cNvSpPr txBox="1">
              <a:spLocks noChangeArrowheads="1"/>
            </p:cNvSpPr>
            <p:nvPr/>
          </p:nvSpPr>
          <p:spPr bwMode="auto">
            <a:xfrm>
              <a:off x="4080" y="3408"/>
              <a:ext cx="768" cy="327"/>
            </a:xfrm>
            <a:prstGeom prst="rect">
              <a:avLst/>
            </a:prstGeom>
            <a:noFill/>
            <a:ln w="9525">
              <a:noFill/>
              <a:miter lim="800000"/>
              <a:headEnd/>
              <a:tailEnd/>
            </a:ln>
            <a:effectLst/>
          </p:spPr>
          <p:txBody>
            <a:bodyPr>
              <a:spAutoFit/>
            </a:bodyPr>
            <a:lstStyle/>
            <a:p>
              <a:pPr>
                <a:spcBef>
                  <a:spcPct val="50000"/>
                </a:spcBef>
              </a:pPr>
              <a:r>
                <a:rPr lang="es-ES_tradnl" b="1">
                  <a:solidFill>
                    <a:schemeClr val="tx2"/>
                  </a:solidFill>
                  <a:latin typeface="Arial Narrow" pitchFamily="34" charset="0"/>
                </a:rPr>
                <a:t>T/ </a:t>
              </a:r>
              <a:r>
                <a:rPr lang="es-ES" sz="2800" b="1">
                  <a:latin typeface="Arial" charset="0"/>
                </a:rPr>
                <a:t>a</a:t>
              </a:r>
              <a:r>
                <a:rPr lang="es-ES_tradnl" sz="2800" b="1" baseline="-25000">
                  <a:latin typeface="Arial" charset="0"/>
                </a:rPr>
                <a:t>TV</a:t>
              </a:r>
              <a:endParaRPr lang="es-ES" sz="2800" b="1" baseline="-25000">
                <a:latin typeface="Arial" charset="0"/>
              </a:endParaRPr>
            </a:p>
          </p:txBody>
        </p:sp>
        <p:sp>
          <p:nvSpPr>
            <p:cNvPr id="407569" name="Text Box 17"/>
            <p:cNvSpPr txBox="1">
              <a:spLocks noChangeArrowheads="1"/>
            </p:cNvSpPr>
            <p:nvPr/>
          </p:nvSpPr>
          <p:spPr bwMode="auto">
            <a:xfrm>
              <a:off x="288" y="2064"/>
              <a:ext cx="672" cy="327"/>
            </a:xfrm>
            <a:prstGeom prst="rect">
              <a:avLst/>
            </a:prstGeom>
            <a:noFill/>
            <a:ln w="9525">
              <a:noFill/>
              <a:miter lim="800000"/>
              <a:headEnd/>
              <a:tailEnd/>
            </a:ln>
            <a:effectLst/>
          </p:spPr>
          <p:txBody>
            <a:bodyPr>
              <a:spAutoFit/>
            </a:bodyPr>
            <a:lstStyle/>
            <a:p>
              <a:pPr>
                <a:spcBef>
                  <a:spcPct val="50000"/>
                </a:spcBef>
              </a:pPr>
              <a:r>
                <a:rPr lang="es-ES_tradnl" b="1">
                  <a:solidFill>
                    <a:schemeClr val="tx2"/>
                  </a:solidFill>
                  <a:latin typeface="Arial Narrow" pitchFamily="34" charset="0"/>
                </a:rPr>
                <a:t>T/</a:t>
              </a:r>
              <a:r>
                <a:rPr lang="es-ES_tradnl">
                  <a:solidFill>
                    <a:schemeClr val="tx2"/>
                  </a:solidFill>
                  <a:latin typeface="Arial Narrow" pitchFamily="34" charset="0"/>
                </a:rPr>
                <a:t> </a:t>
              </a:r>
              <a:r>
                <a:rPr lang="es-ES" sz="2800">
                  <a:latin typeface="Arial" charset="0"/>
                </a:rPr>
                <a:t>a</a:t>
              </a:r>
              <a:r>
                <a:rPr lang="es-ES_tradnl" sz="2800" baseline="-25000">
                  <a:latin typeface="Arial" charset="0"/>
                </a:rPr>
                <a:t>TA</a:t>
              </a:r>
              <a:endParaRPr lang="es-ES" sz="2800" baseline="-25000">
                <a:latin typeface="Arial" charset="0"/>
              </a:endParaRPr>
            </a:p>
          </p:txBody>
        </p:sp>
      </p:grpSp>
      <p:sp>
        <p:nvSpPr>
          <p:cNvPr id="407570" name="Text Box 18"/>
          <p:cNvSpPr txBox="1">
            <a:spLocks noChangeArrowheads="1"/>
          </p:cNvSpPr>
          <p:nvPr/>
        </p:nvSpPr>
        <p:spPr bwMode="auto">
          <a:xfrm>
            <a:off x="2916238" y="1412875"/>
            <a:ext cx="3311525" cy="528638"/>
          </a:xfrm>
          <a:prstGeom prst="rect">
            <a:avLst/>
          </a:prstGeom>
          <a:noFill/>
          <a:ln w="9525">
            <a:solidFill>
              <a:schemeClr val="tx1"/>
            </a:solidFill>
            <a:miter lim="800000"/>
            <a:headEnd/>
            <a:tailEnd/>
          </a:ln>
          <a:effectLst/>
        </p:spPr>
        <p:txBody>
          <a:bodyPr>
            <a:spAutoFit/>
          </a:bodyPr>
          <a:lstStyle/>
          <a:p>
            <a:r>
              <a:rPr lang="es-ES" sz="2800">
                <a:latin typeface="Arial" charset="0"/>
              </a:rPr>
              <a:t>a</a:t>
            </a:r>
            <a:r>
              <a:rPr lang="es-ES" sz="2800" baseline="-25000">
                <a:latin typeface="Arial" charset="0"/>
              </a:rPr>
              <a:t>L</a:t>
            </a:r>
            <a:r>
              <a:rPr lang="es-MX" sz="2800" baseline="-25000">
                <a:latin typeface="Arial" charset="0"/>
              </a:rPr>
              <a:t>V</a:t>
            </a:r>
            <a:r>
              <a:rPr lang="es-ES" sz="2800">
                <a:latin typeface="Arial" charset="0"/>
              </a:rPr>
              <a:t>/ a</a:t>
            </a:r>
            <a:r>
              <a:rPr lang="es-ES" sz="2800" baseline="-25000">
                <a:latin typeface="Arial" charset="0"/>
              </a:rPr>
              <a:t>T</a:t>
            </a:r>
            <a:r>
              <a:rPr lang="es-MX" sz="2800" baseline="-25000">
                <a:latin typeface="Arial" charset="0"/>
              </a:rPr>
              <a:t>V</a:t>
            </a:r>
            <a:r>
              <a:rPr lang="es-ES" sz="2800" baseline="-25000">
                <a:latin typeface="Arial" charset="0"/>
              </a:rPr>
              <a:t>  </a:t>
            </a:r>
            <a:r>
              <a:rPr lang="es-ES" sz="2800">
                <a:latin typeface="Arial" charset="0"/>
                <a:sym typeface="Symbol" pitchFamily="18" charset="2"/>
              </a:rPr>
              <a:t></a:t>
            </a:r>
            <a:r>
              <a:rPr lang="es-ES" sz="2800">
                <a:latin typeface="Arial" charset="0"/>
              </a:rPr>
              <a:t> a</a:t>
            </a:r>
            <a:r>
              <a:rPr lang="es-ES" sz="2800" baseline="-25000">
                <a:latin typeface="Arial" charset="0"/>
              </a:rPr>
              <a:t>LA </a:t>
            </a:r>
            <a:r>
              <a:rPr lang="es-ES" sz="2800">
                <a:latin typeface="Arial" charset="0"/>
              </a:rPr>
              <a:t>/ a</a:t>
            </a:r>
            <a:r>
              <a:rPr lang="es-ES" sz="2800" baseline="-25000">
                <a:latin typeface="Arial" charset="0"/>
              </a:rPr>
              <a:t>TA</a:t>
            </a:r>
            <a:endParaRPr lang="es-ES_tradnl" sz="2800">
              <a:latin typeface="Arial" charset="0"/>
            </a:endParaRPr>
          </a:p>
        </p:txBody>
      </p:sp>
      <p:grpSp>
        <p:nvGrpSpPr>
          <p:cNvPr id="407571" name="Group 19"/>
          <p:cNvGrpSpPr>
            <a:grpSpLocks/>
          </p:cNvGrpSpPr>
          <p:nvPr/>
        </p:nvGrpSpPr>
        <p:grpSpPr bwMode="auto">
          <a:xfrm>
            <a:off x="2303463" y="2133600"/>
            <a:ext cx="3276600" cy="3352800"/>
            <a:chOff x="1447" y="1344"/>
            <a:chExt cx="2064" cy="2112"/>
          </a:xfrm>
        </p:grpSpPr>
        <p:sp>
          <p:nvSpPr>
            <p:cNvPr id="407572" name="Arc 20"/>
            <p:cNvSpPr>
              <a:spLocks/>
            </p:cNvSpPr>
            <p:nvPr/>
          </p:nvSpPr>
          <p:spPr bwMode="auto">
            <a:xfrm flipH="1">
              <a:off x="2983" y="3168"/>
              <a:ext cx="144" cy="2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p:spPr>
          <p:txBody>
            <a:bodyPr wrap="none" anchor="ctr"/>
            <a:lstStyle/>
            <a:p>
              <a:endParaRPr lang="en-US"/>
            </a:p>
          </p:txBody>
        </p:sp>
        <p:sp>
          <p:nvSpPr>
            <p:cNvPr id="407573" name="Arc 21"/>
            <p:cNvSpPr>
              <a:spLocks/>
            </p:cNvSpPr>
            <p:nvPr/>
          </p:nvSpPr>
          <p:spPr bwMode="auto">
            <a:xfrm flipH="1">
              <a:off x="1831" y="3072"/>
              <a:ext cx="144"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p:spPr>
          <p:txBody>
            <a:bodyPr wrap="none" anchor="ctr"/>
            <a:lstStyle/>
            <a:p>
              <a:endParaRPr lang="en-US"/>
            </a:p>
          </p:txBody>
        </p:sp>
        <p:sp>
          <p:nvSpPr>
            <p:cNvPr id="407574" name="Rectangle 22"/>
            <p:cNvSpPr>
              <a:spLocks noChangeArrowheads="1"/>
            </p:cNvSpPr>
            <p:nvPr/>
          </p:nvSpPr>
          <p:spPr bwMode="auto">
            <a:xfrm>
              <a:off x="1447" y="3024"/>
              <a:ext cx="237" cy="288"/>
            </a:xfrm>
            <a:prstGeom prst="rect">
              <a:avLst/>
            </a:prstGeom>
            <a:noFill/>
            <a:ln w="9525">
              <a:noFill/>
              <a:miter lim="800000"/>
              <a:headEnd/>
              <a:tailEnd/>
            </a:ln>
            <a:effectLst/>
          </p:spPr>
          <p:txBody>
            <a:bodyPr wrap="none">
              <a:spAutoFit/>
            </a:bodyPr>
            <a:lstStyle/>
            <a:p>
              <a:r>
                <a:rPr lang="es-ES_tradnl" b="1">
                  <a:sym typeface="Symbol" pitchFamily="18" charset="2"/>
                </a:rPr>
                <a:t></a:t>
              </a:r>
            </a:p>
          </p:txBody>
        </p:sp>
        <p:sp>
          <p:nvSpPr>
            <p:cNvPr id="407575" name="Rectangle 23"/>
            <p:cNvSpPr>
              <a:spLocks noChangeArrowheads="1"/>
            </p:cNvSpPr>
            <p:nvPr/>
          </p:nvSpPr>
          <p:spPr bwMode="auto">
            <a:xfrm>
              <a:off x="2503" y="3120"/>
              <a:ext cx="222" cy="288"/>
            </a:xfrm>
            <a:prstGeom prst="rect">
              <a:avLst/>
            </a:prstGeom>
            <a:noFill/>
            <a:ln w="9525">
              <a:noFill/>
              <a:miter lim="800000"/>
              <a:headEnd/>
              <a:tailEnd/>
            </a:ln>
            <a:effectLst/>
          </p:spPr>
          <p:txBody>
            <a:bodyPr wrap="none">
              <a:spAutoFit/>
            </a:bodyPr>
            <a:lstStyle/>
            <a:p>
              <a:r>
                <a:rPr lang="es-ES_tradnl" b="1">
                  <a:sym typeface="Symbol" pitchFamily="18" charset="2"/>
                </a:rPr>
                <a:t></a:t>
              </a:r>
            </a:p>
          </p:txBody>
        </p:sp>
        <p:sp>
          <p:nvSpPr>
            <p:cNvPr id="407576" name="Text Box 24"/>
            <p:cNvSpPr txBox="1">
              <a:spLocks noChangeArrowheads="1"/>
            </p:cNvSpPr>
            <p:nvPr/>
          </p:nvSpPr>
          <p:spPr bwMode="auto">
            <a:xfrm>
              <a:off x="2023" y="1344"/>
              <a:ext cx="1488" cy="327"/>
            </a:xfrm>
            <a:prstGeom prst="rect">
              <a:avLst/>
            </a:prstGeom>
            <a:noFill/>
            <a:ln w="9525">
              <a:noFill/>
              <a:miter lim="800000"/>
              <a:headEnd/>
              <a:tailEnd/>
            </a:ln>
            <a:effectLst/>
          </p:spPr>
          <p:txBody>
            <a:bodyPr>
              <a:spAutoFit/>
            </a:bodyPr>
            <a:lstStyle/>
            <a:p>
              <a:pPr>
                <a:spcBef>
                  <a:spcPct val="50000"/>
                </a:spcBef>
              </a:pPr>
              <a:r>
                <a:rPr lang="es-ES_tradnl" sz="2800">
                  <a:sym typeface="Symbol" pitchFamily="18" charset="2"/>
                </a:rPr>
                <a:t></a:t>
              </a:r>
              <a:r>
                <a:rPr lang="es-ES_tradnl" sz="2800"/>
                <a:t> = </a:t>
              </a:r>
              <a:r>
                <a:rPr lang="es-ES" sz="2800">
                  <a:latin typeface="Arial" charset="0"/>
                </a:rPr>
                <a:t>a</a:t>
              </a:r>
              <a:r>
                <a:rPr lang="es-ES" sz="2800" baseline="-25000">
                  <a:latin typeface="Arial" charset="0"/>
                </a:rPr>
                <a:t>L</a:t>
              </a:r>
              <a:r>
                <a:rPr lang="es-ES_tradnl" sz="2800" baseline="-25000">
                  <a:latin typeface="Arial" charset="0"/>
                </a:rPr>
                <a:t>V</a:t>
              </a:r>
              <a:r>
                <a:rPr lang="es-ES_tradnl" sz="2800"/>
                <a:t> / </a:t>
              </a:r>
              <a:r>
                <a:rPr lang="es-ES" sz="2800">
                  <a:latin typeface="Arial" charset="0"/>
                </a:rPr>
                <a:t>a</a:t>
              </a:r>
              <a:r>
                <a:rPr lang="es-ES" sz="2800" baseline="-25000">
                  <a:latin typeface="Arial" charset="0"/>
                </a:rPr>
                <a:t>L</a:t>
              </a:r>
              <a:r>
                <a:rPr lang="es-ES_tradnl" sz="2800" baseline="-25000">
                  <a:latin typeface="Arial" charset="0"/>
                </a:rPr>
                <a:t>A</a:t>
              </a:r>
              <a:r>
                <a:rPr lang="es-ES_tradnl" sz="2800"/>
                <a:t> </a:t>
              </a:r>
              <a:endParaRPr lang="es-ES" sz="2800"/>
            </a:p>
          </p:txBody>
        </p:sp>
        <p:sp>
          <p:nvSpPr>
            <p:cNvPr id="407577" name="Text Box 25"/>
            <p:cNvSpPr txBox="1">
              <a:spLocks noChangeArrowheads="1"/>
            </p:cNvSpPr>
            <p:nvPr/>
          </p:nvSpPr>
          <p:spPr bwMode="auto">
            <a:xfrm>
              <a:off x="2071" y="1776"/>
              <a:ext cx="1392" cy="327"/>
            </a:xfrm>
            <a:prstGeom prst="rect">
              <a:avLst/>
            </a:prstGeom>
            <a:noFill/>
            <a:ln w="9525">
              <a:noFill/>
              <a:miter lim="800000"/>
              <a:headEnd/>
              <a:tailEnd/>
            </a:ln>
            <a:effectLst/>
          </p:spPr>
          <p:txBody>
            <a:bodyPr>
              <a:spAutoFit/>
            </a:bodyPr>
            <a:lstStyle/>
            <a:p>
              <a:pPr>
                <a:spcBef>
                  <a:spcPct val="50000"/>
                </a:spcBef>
              </a:pPr>
              <a:r>
                <a:rPr lang="es-ES_tradnl" sz="2800">
                  <a:latin typeface="Arial Narrow" pitchFamily="34" charset="0"/>
                  <a:sym typeface="Symbol" pitchFamily="18" charset="2"/>
                </a:rPr>
                <a:t></a:t>
              </a:r>
              <a:r>
                <a:rPr lang="es-ES_tradnl" sz="2800">
                  <a:latin typeface="Arial Narrow" pitchFamily="34" charset="0"/>
                </a:rPr>
                <a:t> = </a:t>
              </a:r>
              <a:r>
                <a:rPr lang="es-ES" sz="2800">
                  <a:latin typeface="Arial" charset="0"/>
                </a:rPr>
                <a:t>a</a:t>
              </a:r>
              <a:r>
                <a:rPr lang="es-ES_tradnl" sz="2800" baseline="-25000">
                  <a:latin typeface="Arial" charset="0"/>
                </a:rPr>
                <a:t>TV</a:t>
              </a:r>
              <a:r>
                <a:rPr lang="es-ES_tradnl" sz="2800">
                  <a:latin typeface="Arial Narrow" pitchFamily="34" charset="0"/>
                </a:rPr>
                <a:t> / </a:t>
              </a:r>
              <a:r>
                <a:rPr lang="es-ES" sz="2800">
                  <a:latin typeface="Arial" charset="0"/>
                </a:rPr>
                <a:t>a</a:t>
              </a:r>
              <a:r>
                <a:rPr lang="es-ES_tradnl" sz="2800" baseline="-25000">
                  <a:latin typeface="Arial" charset="0"/>
                </a:rPr>
                <a:t>TA</a:t>
              </a:r>
              <a:r>
                <a:rPr lang="es-ES_tradnl" sz="2800">
                  <a:latin typeface="Arial Narrow" pitchFamily="34" charset="0"/>
                </a:rPr>
                <a:t> </a:t>
              </a:r>
              <a:endParaRPr lang="es-ES" sz="2800">
                <a:latin typeface="Arial Narrow" pitchFamily="34" charset="0"/>
              </a:endParaRPr>
            </a:p>
          </p:txBody>
        </p:sp>
        <p:sp>
          <p:nvSpPr>
            <p:cNvPr id="407578" name="Text Box 26"/>
            <p:cNvSpPr txBox="1">
              <a:spLocks noChangeArrowheads="1"/>
            </p:cNvSpPr>
            <p:nvPr/>
          </p:nvSpPr>
          <p:spPr bwMode="auto">
            <a:xfrm>
              <a:off x="2381" y="2251"/>
              <a:ext cx="546" cy="288"/>
            </a:xfrm>
            <a:prstGeom prst="rect">
              <a:avLst/>
            </a:prstGeom>
            <a:noFill/>
            <a:ln w="9525">
              <a:noFill/>
              <a:miter lim="800000"/>
              <a:headEnd/>
              <a:tailEnd/>
            </a:ln>
            <a:effectLst/>
          </p:spPr>
          <p:txBody>
            <a:bodyPr wrap="none">
              <a:spAutoFit/>
            </a:bodyPr>
            <a:lstStyle/>
            <a:p>
              <a:r>
                <a:rPr lang="es-ES_tradnl">
                  <a:sym typeface="Symbol" pitchFamily="18" charset="2"/>
                </a:rPr>
                <a:t> &gt; </a:t>
              </a:r>
              <a:endParaRPr lang="es-ES"/>
            </a:p>
          </p:txBody>
        </p:sp>
      </p:grpSp>
      <p:grpSp>
        <p:nvGrpSpPr>
          <p:cNvPr id="407579" name="Group 27"/>
          <p:cNvGrpSpPr>
            <a:grpSpLocks/>
          </p:cNvGrpSpPr>
          <p:nvPr/>
        </p:nvGrpSpPr>
        <p:grpSpPr bwMode="auto">
          <a:xfrm>
            <a:off x="1501775" y="3789363"/>
            <a:ext cx="2133600" cy="1676400"/>
            <a:chOff x="960" y="2352"/>
            <a:chExt cx="1344" cy="1056"/>
          </a:xfrm>
        </p:grpSpPr>
        <p:sp>
          <p:nvSpPr>
            <p:cNvPr id="407580" name="Line 28"/>
            <p:cNvSpPr>
              <a:spLocks noChangeShapeType="1"/>
            </p:cNvSpPr>
            <p:nvPr/>
          </p:nvSpPr>
          <p:spPr bwMode="auto">
            <a:xfrm>
              <a:off x="960" y="2352"/>
              <a:ext cx="768" cy="288"/>
            </a:xfrm>
            <a:prstGeom prst="line">
              <a:avLst/>
            </a:prstGeom>
            <a:noFill/>
            <a:ln w="76200">
              <a:solidFill>
                <a:schemeClr val="accent1"/>
              </a:solidFill>
              <a:round/>
              <a:headEnd/>
              <a:tailEnd/>
            </a:ln>
            <a:effectLst/>
          </p:spPr>
          <p:txBody>
            <a:bodyPr wrap="none" anchor="ctr"/>
            <a:lstStyle/>
            <a:p>
              <a:endParaRPr lang="en-US"/>
            </a:p>
          </p:txBody>
        </p:sp>
        <p:sp>
          <p:nvSpPr>
            <p:cNvPr id="407581" name="Line 29"/>
            <p:cNvSpPr>
              <a:spLocks noChangeShapeType="1"/>
            </p:cNvSpPr>
            <p:nvPr/>
          </p:nvSpPr>
          <p:spPr bwMode="auto">
            <a:xfrm>
              <a:off x="1776" y="2640"/>
              <a:ext cx="528" cy="768"/>
            </a:xfrm>
            <a:prstGeom prst="line">
              <a:avLst/>
            </a:prstGeom>
            <a:noFill/>
            <a:ln w="76200">
              <a:solidFill>
                <a:schemeClr val="accent1"/>
              </a:solidFill>
              <a:round/>
              <a:headEnd/>
              <a:tailEnd/>
            </a:ln>
            <a:effectLst/>
          </p:spPr>
          <p:txBody>
            <a:bodyPr wrap="none" anchor="ctr"/>
            <a:lstStyle/>
            <a:p>
              <a:endParaRPr lang="en-US"/>
            </a:p>
          </p:txBody>
        </p:sp>
      </p:grpSp>
      <p:sp>
        <p:nvSpPr>
          <p:cNvPr id="407582" name="Text Box 30"/>
          <p:cNvSpPr txBox="1">
            <a:spLocks noChangeArrowheads="1"/>
          </p:cNvSpPr>
          <p:nvPr/>
        </p:nvSpPr>
        <p:spPr bwMode="auto">
          <a:xfrm>
            <a:off x="2771775" y="3716338"/>
            <a:ext cx="576263" cy="579437"/>
          </a:xfrm>
          <a:prstGeom prst="rect">
            <a:avLst/>
          </a:prstGeom>
          <a:noFill/>
          <a:ln w="9525">
            <a:noFill/>
            <a:miter lim="800000"/>
            <a:headEnd/>
            <a:tailEnd/>
          </a:ln>
          <a:effectLst/>
        </p:spPr>
        <p:txBody>
          <a:bodyPr>
            <a:spAutoFit/>
          </a:bodyPr>
          <a:lstStyle/>
          <a:p>
            <a:pPr eaLnBrk="0" hangingPunct="0">
              <a:spcBef>
                <a:spcPct val="50000"/>
              </a:spcBef>
            </a:pPr>
            <a:r>
              <a:rPr lang="es-ES_tradnl" sz="3200">
                <a:latin typeface="Courier New" pitchFamily="49" charset="0"/>
              </a:rPr>
              <a:t>A</a:t>
            </a:r>
          </a:p>
        </p:txBody>
      </p:sp>
      <p:sp>
        <p:nvSpPr>
          <p:cNvPr id="407583" name="Text Box 31"/>
          <p:cNvSpPr txBox="1">
            <a:spLocks noChangeArrowheads="1"/>
          </p:cNvSpPr>
          <p:nvPr/>
        </p:nvSpPr>
        <p:spPr bwMode="auto">
          <a:xfrm>
            <a:off x="5867400" y="2492375"/>
            <a:ext cx="2895600" cy="1744663"/>
          </a:xfrm>
          <a:prstGeom prst="rect">
            <a:avLst/>
          </a:prstGeom>
          <a:noFill/>
          <a:ln w="9525">
            <a:solidFill>
              <a:schemeClr val="tx1"/>
            </a:solidFill>
            <a:miter lim="800000"/>
            <a:headEnd/>
            <a:tailEnd/>
          </a:ln>
          <a:effectLst/>
        </p:spPr>
        <p:txBody>
          <a:bodyPr>
            <a:spAutoFit/>
          </a:bodyPr>
          <a:lstStyle/>
          <a:p>
            <a:pPr eaLnBrk="0" hangingPunct="0">
              <a:spcBef>
                <a:spcPct val="50000"/>
              </a:spcBef>
            </a:pPr>
            <a:r>
              <a:rPr lang="es-ES_tradnl">
                <a:latin typeface="Arial" charset="0"/>
              </a:rPr>
              <a:t>A: pleno empleo de ambos recursos</a:t>
            </a:r>
          </a:p>
          <a:p>
            <a:pPr eaLnBrk="0" hangingPunct="0">
              <a:spcBef>
                <a:spcPct val="50000"/>
              </a:spcBef>
            </a:pPr>
            <a:r>
              <a:rPr lang="es-ES_tradnl">
                <a:latin typeface="Arial" charset="0"/>
              </a:rPr>
              <a:t>D: desempleo ambos recursos</a:t>
            </a:r>
          </a:p>
        </p:txBody>
      </p:sp>
      <p:sp>
        <p:nvSpPr>
          <p:cNvPr id="407584" name="Text Box 32"/>
          <p:cNvSpPr txBox="1">
            <a:spLocks noChangeArrowheads="1"/>
          </p:cNvSpPr>
          <p:nvPr/>
        </p:nvSpPr>
        <p:spPr bwMode="auto">
          <a:xfrm>
            <a:off x="1763713" y="4365625"/>
            <a:ext cx="576262" cy="579438"/>
          </a:xfrm>
          <a:prstGeom prst="rect">
            <a:avLst/>
          </a:prstGeom>
          <a:noFill/>
          <a:ln w="9525">
            <a:noFill/>
            <a:miter lim="800000"/>
            <a:headEnd/>
            <a:tailEnd/>
          </a:ln>
          <a:effectLst/>
        </p:spPr>
        <p:txBody>
          <a:bodyPr>
            <a:spAutoFit/>
          </a:bodyPr>
          <a:lstStyle/>
          <a:p>
            <a:pPr eaLnBrk="0" hangingPunct="0">
              <a:spcBef>
                <a:spcPct val="50000"/>
              </a:spcBef>
            </a:pPr>
            <a:r>
              <a:rPr lang="es-ES_tradnl" sz="3200">
                <a:latin typeface="Courier New" pitchFamily="49" charset="0"/>
              </a:rPr>
              <a:t>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7570"/>
                                        </p:tgtEl>
                                        <p:attrNameLst>
                                          <p:attrName>style.visibility</p:attrName>
                                        </p:attrNameLst>
                                      </p:cBhvr>
                                      <p:to>
                                        <p:strVal val="visible"/>
                                      </p:to>
                                    </p:set>
                                    <p:animEffect transition="in" filter="blinds(horizontal)">
                                      <p:cBhvr>
                                        <p:cTn id="7" dur="500"/>
                                        <p:tgtEl>
                                          <p:spTgt spid="40757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407565"/>
                                        </p:tgtEl>
                                        <p:attrNameLst>
                                          <p:attrName>style.visibility</p:attrName>
                                        </p:attrNameLst>
                                      </p:cBhvr>
                                      <p:to>
                                        <p:strVal val="visible"/>
                                      </p:to>
                                    </p:set>
                                    <p:anim calcmode="lin" valueType="num">
                                      <p:cBhvr additive="base">
                                        <p:cTn id="12" dur="500" fill="hold"/>
                                        <p:tgtEl>
                                          <p:spTgt spid="407565"/>
                                        </p:tgtEl>
                                        <p:attrNameLst>
                                          <p:attrName>ppt_x</p:attrName>
                                        </p:attrNameLst>
                                      </p:cBhvr>
                                      <p:tavLst>
                                        <p:tav tm="0">
                                          <p:val>
                                            <p:strVal val="0-#ppt_w/2"/>
                                          </p:val>
                                        </p:tav>
                                        <p:tav tm="100000">
                                          <p:val>
                                            <p:strVal val="#ppt_x"/>
                                          </p:val>
                                        </p:tav>
                                      </p:tavLst>
                                    </p:anim>
                                    <p:anim calcmode="lin" valueType="num">
                                      <p:cBhvr additive="base">
                                        <p:cTn id="13" dur="500" fill="hold"/>
                                        <p:tgtEl>
                                          <p:spTgt spid="40756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07560"/>
                                        </p:tgtEl>
                                        <p:attrNameLst>
                                          <p:attrName>style.visibility</p:attrName>
                                        </p:attrNameLst>
                                      </p:cBhvr>
                                      <p:to>
                                        <p:strVal val="visible"/>
                                      </p:to>
                                    </p:set>
                                    <p:anim calcmode="lin" valueType="num">
                                      <p:cBhvr additive="base">
                                        <p:cTn id="18" dur="500" fill="hold"/>
                                        <p:tgtEl>
                                          <p:spTgt spid="407560"/>
                                        </p:tgtEl>
                                        <p:attrNameLst>
                                          <p:attrName>ppt_x</p:attrName>
                                        </p:attrNameLst>
                                      </p:cBhvr>
                                      <p:tavLst>
                                        <p:tav tm="0">
                                          <p:val>
                                            <p:strVal val="#ppt_x"/>
                                          </p:val>
                                        </p:tav>
                                        <p:tav tm="100000">
                                          <p:val>
                                            <p:strVal val="#ppt_x"/>
                                          </p:val>
                                        </p:tav>
                                      </p:tavLst>
                                    </p:anim>
                                    <p:anim calcmode="lin" valueType="num">
                                      <p:cBhvr additive="base">
                                        <p:cTn id="19" dur="500" fill="hold"/>
                                        <p:tgtEl>
                                          <p:spTgt spid="40756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07571"/>
                                        </p:tgtEl>
                                        <p:attrNameLst>
                                          <p:attrName>style.visibility</p:attrName>
                                        </p:attrNameLst>
                                      </p:cBhvr>
                                      <p:to>
                                        <p:strVal val="visible"/>
                                      </p:to>
                                    </p:set>
                                    <p:anim calcmode="lin" valueType="num">
                                      <p:cBhvr additive="base">
                                        <p:cTn id="24" dur="500" fill="hold"/>
                                        <p:tgtEl>
                                          <p:spTgt spid="407571"/>
                                        </p:tgtEl>
                                        <p:attrNameLst>
                                          <p:attrName>ppt_x</p:attrName>
                                        </p:attrNameLst>
                                      </p:cBhvr>
                                      <p:tavLst>
                                        <p:tav tm="0">
                                          <p:val>
                                            <p:strVal val="#ppt_x"/>
                                          </p:val>
                                        </p:tav>
                                        <p:tav tm="100000">
                                          <p:val>
                                            <p:strVal val="#ppt_x"/>
                                          </p:val>
                                        </p:tav>
                                      </p:tavLst>
                                    </p:anim>
                                    <p:anim calcmode="lin" valueType="num">
                                      <p:cBhvr additive="base">
                                        <p:cTn id="25" dur="500" fill="hold"/>
                                        <p:tgtEl>
                                          <p:spTgt spid="40757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40757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07584"/>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407582"/>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4075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70" grpId="0" animBg="1" autoUpdateAnimBg="0"/>
      <p:bldP spid="407582" grpId="0"/>
      <p:bldP spid="407583" grpId="0" animBg="1"/>
      <p:bldP spid="40758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755650" y="1206500"/>
            <a:ext cx="7772400" cy="1143000"/>
          </a:xfrm>
        </p:spPr>
        <p:txBody>
          <a:bodyPr/>
          <a:lstStyle/>
          <a:p>
            <a:r>
              <a:rPr lang="es-MX" sz="2800"/>
              <a:t>Relación entre cantidades producidas y dotaciones factoriales</a:t>
            </a:r>
            <a:endParaRPr lang="es-ES" sz="2800"/>
          </a:p>
        </p:txBody>
      </p:sp>
      <p:sp>
        <p:nvSpPr>
          <p:cNvPr id="409603" name="Text Box 3"/>
          <p:cNvSpPr txBox="1">
            <a:spLocks noChangeArrowheads="1"/>
          </p:cNvSpPr>
          <p:nvPr/>
        </p:nvSpPr>
        <p:spPr bwMode="auto">
          <a:xfrm>
            <a:off x="906463" y="2551113"/>
            <a:ext cx="7265987" cy="1382712"/>
          </a:xfrm>
          <a:prstGeom prst="rect">
            <a:avLst/>
          </a:prstGeom>
          <a:noFill/>
          <a:ln w="9525">
            <a:solidFill>
              <a:schemeClr val="tx1"/>
            </a:solidFill>
            <a:miter lim="800000"/>
            <a:headEnd/>
            <a:tailEnd/>
          </a:ln>
          <a:effectLst/>
        </p:spPr>
        <p:txBody>
          <a:bodyPr>
            <a:spAutoFit/>
          </a:bodyPr>
          <a:lstStyle/>
          <a:p>
            <a:pPr>
              <a:spcBef>
                <a:spcPct val="50000"/>
              </a:spcBef>
            </a:pPr>
            <a:r>
              <a:rPr lang="es-ES" sz="2800" b="1">
                <a:solidFill>
                  <a:schemeClr val="tx2"/>
                </a:solidFill>
                <a:latin typeface="Arial" charset="0"/>
              </a:rPr>
              <a:t>Cambios en l</a:t>
            </a:r>
            <a:r>
              <a:rPr lang="es-MX" sz="2800" b="1">
                <a:solidFill>
                  <a:schemeClr val="tx2"/>
                </a:solidFill>
                <a:latin typeface="Arial" charset="0"/>
              </a:rPr>
              <a:t>a</a:t>
            </a:r>
            <a:r>
              <a:rPr lang="es-ES" sz="2800" b="1">
                <a:solidFill>
                  <a:schemeClr val="tx2"/>
                </a:solidFill>
                <a:latin typeface="Arial" charset="0"/>
              </a:rPr>
              <a:t>s </a:t>
            </a:r>
            <a:r>
              <a:rPr lang="es-MX" sz="2800" b="1">
                <a:solidFill>
                  <a:schemeClr val="tx2"/>
                </a:solidFill>
                <a:latin typeface="Arial" charset="0"/>
              </a:rPr>
              <a:t>dotaciones factoriales </a:t>
            </a:r>
            <a:r>
              <a:rPr lang="es-ES" sz="2800" b="1">
                <a:solidFill>
                  <a:schemeClr val="tx2"/>
                </a:solidFill>
                <a:latin typeface="Arial" charset="0"/>
              </a:rPr>
              <a:t>afectan al</a:t>
            </a:r>
            <a:r>
              <a:rPr lang="es-MX" sz="2800" b="1">
                <a:solidFill>
                  <a:schemeClr val="tx2"/>
                </a:solidFill>
                <a:latin typeface="Arial" charset="0"/>
              </a:rPr>
              <a:t> patrón de especialización de la producción en mercancías</a:t>
            </a:r>
            <a:endParaRPr lang="es-ES" sz="2800" b="1">
              <a:solidFill>
                <a:schemeClr val="tx2"/>
              </a:solidFill>
              <a:latin typeface="Arial Narrow" pitchFamily="34" charset="0"/>
            </a:endParaRPr>
          </a:p>
        </p:txBody>
      </p:sp>
      <p:sp>
        <p:nvSpPr>
          <p:cNvPr id="409604" name="Text Box 4"/>
          <p:cNvSpPr txBox="1">
            <a:spLocks noChangeArrowheads="1"/>
          </p:cNvSpPr>
          <p:nvPr/>
        </p:nvSpPr>
        <p:spPr bwMode="auto">
          <a:xfrm>
            <a:off x="755650" y="4437063"/>
            <a:ext cx="7772400" cy="1524000"/>
          </a:xfrm>
          <a:prstGeom prst="rect">
            <a:avLst/>
          </a:prstGeom>
          <a:noFill/>
          <a:ln w="9525">
            <a:noFill/>
            <a:miter lim="800000"/>
            <a:headEnd/>
            <a:tailEnd/>
          </a:ln>
          <a:effectLst/>
        </p:spPr>
        <p:txBody>
          <a:bodyPr>
            <a:spAutoFit/>
          </a:bodyPr>
          <a:lstStyle/>
          <a:p>
            <a:pPr>
              <a:spcBef>
                <a:spcPct val="50000"/>
              </a:spcBef>
            </a:pPr>
            <a:r>
              <a:rPr lang="es-ES">
                <a:solidFill>
                  <a:schemeClr val="tx2"/>
                </a:solidFill>
                <a:latin typeface="Arial" charset="0"/>
              </a:rPr>
              <a:t>Ejemplo:</a:t>
            </a:r>
          </a:p>
          <a:p>
            <a:pPr>
              <a:spcBef>
                <a:spcPct val="50000"/>
              </a:spcBef>
            </a:pPr>
            <a:r>
              <a:rPr lang="es-ES" sz="2000">
                <a:solidFill>
                  <a:schemeClr val="tx2"/>
                </a:solidFill>
                <a:latin typeface="Arial" charset="0"/>
              </a:rPr>
              <a:t>¿Cómo afectará al patrón de especialización sectorial de la economía española la llegada masiva de inmigrantes de baja cualificación entre 1998 y 2004?</a:t>
            </a:r>
            <a:endParaRPr lang="es-ES" sz="2000">
              <a:solidFill>
                <a:schemeClr val="tx2"/>
              </a:solidFill>
              <a:latin typeface="Arial Narrow" pitchFamily="34" charset="0"/>
            </a:endParaRPr>
          </a:p>
        </p:txBody>
      </p:sp>
      <p:sp>
        <p:nvSpPr>
          <p:cNvPr id="409605" name="Rectangle 5"/>
          <p:cNvSpPr>
            <a:spLocks noChangeArrowheads="1"/>
          </p:cNvSpPr>
          <p:nvPr/>
        </p:nvSpPr>
        <p:spPr bwMode="auto">
          <a:xfrm>
            <a:off x="539750" y="0"/>
            <a:ext cx="8153400"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2.1. Teorema de Rybczynski</a:t>
            </a:r>
            <a:endParaRPr lang="es-ES_tradnl" sz="360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body" sz="half" idx="1"/>
          </p:nvPr>
        </p:nvSpPr>
        <p:spPr>
          <a:xfrm>
            <a:off x="685800" y="1268413"/>
            <a:ext cx="5110163" cy="1223962"/>
          </a:xfrm>
          <a:noFill/>
          <a:ln/>
        </p:spPr>
        <p:txBody>
          <a:bodyPr/>
          <a:lstStyle/>
          <a:p>
            <a:pPr>
              <a:buFontTx/>
              <a:buNone/>
            </a:pPr>
            <a:r>
              <a:rPr lang="es-ES_tradnl" sz="2000"/>
              <a:t>Efecto sobre producción de un aumento en la dotación de un factor </a:t>
            </a:r>
          </a:p>
          <a:p>
            <a:pPr lvl="1"/>
            <a:r>
              <a:rPr lang="es-ES_tradnl" sz="1800"/>
              <a:t>Ejemplo: Aumento dotación de tierra</a:t>
            </a:r>
          </a:p>
        </p:txBody>
      </p:sp>
      <p:graphicFrame>
        <p:nvGraphicFramePr>
          <p:cNvPr id="410627" name="Object 3"/>
          <p:cNvGraphicFramePr>
            <a:graphicFrameLocks noChangeAspect="1"/>
          </p:cNvGraphicFramePr>
          <p:nvPr>
            <p:ph sz="quarter" idx="2"/>
          </p:nvPr>
        </p:nvGraphicFramePr>
        <p:xfrm>
          <a:off x="2411413" y="5949950"/>
          <a:ext cx="700087" cy="476250"/>
        </p:xfrm>
        <a:graphic>
          <a:graphicData uri="http://schemas.openxmlformats.org/presentationml/2006/ole">
            <p:oleObj spid="_x0000_s410627" name="Ecuación" r:id="rId4" imgW="317160" imgH="215640" progId="Equation.3">
              <p:embed/>
            </p:oleObj>
          </a:graphicData>
        </a:graphic>
      </p:graphicFrame>
      <p:graphicFrame>
        <p:nvGraphicFramePr>
          <p:cNvPr id="410628" name="Object 4"/>
          <p:cNvGraphicFramePr>
            <a:graphicFrameLocks noChangeAspect="1"/>
          </p:cNvGraphicFramePr>
          <p:nvPr/>
        </p:nvGraphicFramePr>
        <p:xfrm>
          <a:off x="6378575" y="1700213"/>
          <a:ext cx="2514600" cy="942975"/>
        </p:xfrm>
        <a:graphic>
          <a:graphicData uri="http://schemas.openxmlformats.org/presentationml/2006/ole">
            <p:oleObj spid="_x0000_s410628" name="Equation" r:id="rId5" imgW="1549080" imgH="583920" progId="">
              <p:embed/>
            </p:oleObj>
          </a:graphicData>
        </a:graphic>
      </p:graphicFrame>
      <p:sp>
        <p:nvSpPr>
          <p:cNvPr id="410629" name="Line 5"/>
          <p:cNvSpPr>
            <a:spLocks noChangeShapeType="1"/>
          </p:cNvSpPr>
          <p:nvPr/>
        </p:nvSpPr>
        <p:spPr bwMode="auto">
          <a:xfrm>
            <a:off x="1649413" y="5976938"/>
            <a:ext cx="5203825" cy="1587"/>
          </a:xfrm>
          <a:prstGeom prst="line">
            <a:avLst/>
          </a:prstGeom>
          <a:noFill/>
          <a:ln w="9525">
            <a:solidFill>
              <a:schemeClr val="tx1"/>
            </a:solidFill>
            <a:round/>
            <a:headEnd/>
            <a:tailEnd/>
          </a:ln>
          <a:effectLst/>
        </p:spPr>
        <p:txBody>
          <a:bodyPr wrap="none" anchor="ctr"/>
          <a:lstStyle/>
          <a:p>
            <a:endParaRPr lang="en-US"/>
          </a:p>
        </p:txBody>
      </p:sp>
      <p:graphicFrame>
        <p:nvGraphicFramePr>
          <p:cNvPr id="410630" name="Object 6"/>
          <p:cNvGraphicFramePr>
            <a:graphicFrameLocks noChangeAspect="1"/>
          </p:cNvGraphicFramePr>
          <p:nvPr/>
        </p:nvGraphicFramePr>
        <p:xfrm>
          <a:off x="1828800" y="2417763"/>
          <a:ext cx="452438" cy="476250"/>
        </p:xfrm>
        <a:graphic>
          <a:graphicData uri="http://schemas.openxmlformats.org/presentationml/2006/ole">
            <p:oleObj spid="_x0000_s410630" name="Equation" r:id="rId6" imgW="253800" imgH="266400" progId="">
              <p:embed/>
            </p:oleObj>
          </a:graphicData>
        </a:graphic>
      </p:graphicFrame>
      <p:graphicFrame>
        <p:nvGraphicFramePr>
          <p:cNvPr id="410631" name="Object 7"/>
          <p:cNvGraphicFramePr>
            <a:graphicFrameLocks noChangeAspect="1"/>
          </p:cNvGraphicFramePr>
          <p:nvPr/>
        </p:nvGraphicFramePr>
        <p:xfrm>
          <a:off x="6940550" y="5702300"/>
          <a:ext cx="450850" cy="503238"/>
        </p:xfrm>
        <a:graphic>
          <a:graphicData uri="http://schemas.openxmlformats.org/presentationml/2006/ole">
            <p:oleObj spid="_x0000_s410631" name="Equation" r:id="rId7" imgW="253800" imgH="279360" progId="">
              <p:embed/>
            </p:oleObj>
          </a:graphicData>
        </a:graphic>
      </p:graphicFrame>
      <p:sp>
        <p:nvSpPr>
          <p:cNvPr id="410632" name="Line 8"/>
          <p:cNvSpPr>
            <a:spLocks noChangeShapeType="1"/>
          </p:cNvSpPr>
          <p:nvPr/>
        </p:nvSpPr>
        <p:spPr bwMode="auto">
          <a:xfrm flipV="1">
            <a:off x="1676400" y="2493963"/>
            <a:ext cx="0" cy="3429000"/>
          </a:xfrm>
          <a:prstGeom prst="line">
            <a:avLst/>
          </a:prstGeom>
          <a:noFill/>
          <a:ln w="9525">
            <a:solidFill>
              <a:schemeClr val="tx1"/>
            </a:solidFill>
            <a:round/>
            <a:headEnd/>
            <a:tailEnd type="triangle" w="med" len="med"/>
          </a:ln>
          <a:effectLst/>
        </p:spPr>
        <p:txBody>
          <a:bodyPr/>
          <a:lstStyle/>
          <a:p>
            <a:endParaRPr lang="en-US"/>
          </a:p>
        </p:txBody>
      </p:sp>
      <p:grpSp>
        <p:nvGrpSpPr>
          <p:cNvPr id="410633" name="Group 9"/>
          <p:cNvGrpSpPr>
            <a:grpSpLocks/>
          </p:cNvGrpSpPr>
          <p:nvPr/>
        </p:nvGrpSpPr>
        <p:grpSpPr bwMode="auto">
          <a:xfrm>
            <a:off x="990600" y="4362450"/>
            <a:ext cx="4656138" cy="2363788"/>
            <a:chOff x="624" y="2665"/>
            <a:chExt cx="2933" cy="1489"/>
          </a:xfrm>
        </p:grpSpPr>
        <p:sp>
          <p:nvSpPr>
            <p:cNvPr id="410634" name="Line 10"/>
            <p:cNvSpPr>
              <a:spLocks noChangeShapeType="1"/>
            </p:cNvSpPr>
            <p:nvPr/>
          </p:nvSpPr>
          <p:spPr bwMode="auto">
            <a:xfrm>
              <a:off x="1056" y="2880"/>
              <a:ext cx="2016" cy="768"/>
            </a:xfrm>
            <a:prstGeom prst="line">
              <a:avLst/>
            </a:prstGeom>
            <a:noFill/>
            <a:ln w="9525">
              <a:solidFill>
                <a:schemeClr val="tx1"/>
              </a:solidFill>
              <a:round/>
              <a:headEnd/>
              <a:tailEnd/>
            </a:ln>
            <a:effectLst/>
          </p:spPr>
          <p:txBody>
            <a:bodyPr wrap="none" anchor="ctr"/>
            <a:lstStyle/>
            <a:p>
              <a:endParaRPr lang="en-US"/>
            </a:p>
          </p:txBody>
        </p:sp>
        <p:graphicFrame>
          <p:nvGraphicFramePr>
            <p:cNvPr id="410635" name="Object 11"/>
            <p:cNvGraphicFramePr>
              <a:graphicFrameLocks noChangeAspect="1"/>
            </p:cNvGraphicFramePr>
            <p:nvPr/>
          </p:nvGraphicFramePr>
          <p:xfrm>
            <a:off x="624" y="2665"/>
            <a:ext cx="431" cy="445"/>
          </p:xfrm>
          <a:graphic>
            <a:graphicData uri="http://schemas.openxmlformats.org/presentationml/2006/ole">
              <p:oleObj spid="_x0000_s410635" name="Equation" r:id="rId8" imgW="469800" imgH="482400" progId="">
                <p:embed/>
              </p:oleObj>
            </a:graphicData>
          </a:graphic>
        </p:graphicFrame>
        <p:graphicFrame>
          <p:nvGraphicFramePr>
            <p:cNvPr id="410636" name="Object 12"/>
            <p:cNvGraphicFramePr>
              <a:graphicFrameLocks noChangeAspect="1"/>
            </p:cNvGraphicFramePr>
            <p:nvPr/>
          </p:nvGraphicFramePr>
          <p:xfrm>
            <a:off x="3168" y="3771"/>
            <a:ext cx="389" cy="383"/>
          </p:xfrm>
          <a:graphic>
            <a:graphicData uri="http://schemas.openxmlformats.org/presentationml/2006/ole">
              <p:oleObj spid="_x0000_s410636" name="Equation" r:id="rId9" imgW="495000" imgH="482400" progId="">
                <p:embed/>
              </p:oleObj>
            </a:graphicData>
          </a:graphic>
        </p:graphicFrame>
        <p:sp>
          <p:nvSpPr>
            <p:cNvPr id="410637" name="Text Box 13"/>
            <p:cNvSpPr txBox="1">
              <a:spLocks noChangeArrowheads="1"/>
            </p:cNvSpPr>
            <p:nvPr/>
          </p:nvSpPr>
          <p:spPr bwMode="auto">
            <a:xfrm>
              <a:off x="2640" y="3216"/>
              <a:ext cx="297" cy="288"/>
            </a:xfrm>
            <a:prstGeom prst="rect">
              <a:avLst/>
            </a:prstGeom>
            <a:noFill/>
            <a:ln w="9525">
              <a:noFill/>
              <a:miter lim="800000"/>
              <a:headEnd/>
              <a:tailEnd/>
            </a:ln>
            <a:effectLst/>
          </p:spPr>
          <p:txBody>
            <a:bodyPr wrap="none">
              <a:spAutoFit/>
            </a:bodyPr>
            <a:lstStyle/>
            <a:p>
              <a:r>
                <a:rPr lang="es-MX"/>
                <a:t>T</a:t>
              </a:r>
              <a:r>
                <a:rPr lang="es-MX" sz="1600"/>
                <a:t>1</a:t>
              </a:r>
              <a:endParaRPr lang="es-ES"/>
            </a:p>
          </p:txBody>
        </p:sp>
      </p:grpSp>
      <p:grpSp>
        <p:nvGrpSpPr>
          <p:cNvPr id="410638" name="Group 14"/>
          <p:cNvGrpSpPr>
            <a:grpSpLocks/>
          </p:cNvGrpSpPr>
          <p:nvPr/>
        </p:nvGrpSpPr>
        <p:grpSpPr bwMode="auto">
          <a:xfrm>
            <a:off x="838200" y="2798763"/>
            <a:ext cx="2890838" cy="3943350"/>
            <a:chOff x="528" y="1680"/>
            <a:chExt cx="1821" cy="2484"/>
          </a:xfrm>
        </p:grpSpPr>
        <p:sp>
          <p:nvSpPr>
            <p:cNvPr id="410639" name="Line 15"/>
            <p:cNvSpPr>
              <a:spLocks noChangeShapeType="1"/>
            </p:cNvSpPr>
            <p:nvPr/>
          </p:nvSpPr>
          <p:spPr bwMode="auto">
            <a:xfrm>
              <a:off x="1056" y="1824"/>
              <a:ext cx="1189" cy="1838"/>
            </a:xfrm>
            <a:prstGeom prst="line">
              <a:avLst/>
            </a:prstGeom>
            <a:noFill/>
            <a:ln w="9525">
              <a:solidFill>
                <a:schemeClr val="tx1"/>
              </a:solidFill>
              <a:round/>
              <a:headEnd/>
              <a:tailEnd/>
            </a:ln>
            <a:effectLst/>
          </p:spPr>
          <p:txBody>
            <a:bodyPr wrap="none" anchor="ctr"/>
            <a:lstStyle/>
            <a:p>
              <a:endParaRPr lang="en-US"/>
            </a:p>
          </p:txBody>
        </p:sp>
        <p:graphicFrame>
          <p:nvGraphicFramePr>
            <p:cNvPr id="410640" name="Object 16"/>
            <p:cNvGraphicFramePr>
              <a:graphicFrameLocks noChangeAspect="1"/>
            </p:cNvGraphicFramePr>
            <p:nvPr/>
          </p:nvGraphicFramePr>
          <p:xfrm>
            <a:off x="1920" y="3786"/>
            <a:ext cx="429" cy="378"/>
          </p:xfrm>
          <a:graphic>
            <a:graphicData uri="http://schemas.openxmlformats.org/presentationml/2006/ole">
              <p:oleObj spid="_x0000_s410640" name="Equation" r:id="rId10" imgW="495000" imgH="431640" progId="">
                <p:embed/>
              </p:oleObj>
            </a:graphicData>
          </a:graphic>
        </p:graphicFrame>
        <p:sp>
          <p:nvSpPr>
            <p:cNvPr id="410641" name="Text Box 17"/>
            <p:cNvSpPr txBox="1">
              <a:spLocks noChangeArrowheads="1"/>
            </p:cNvSpPr>
            <p:nvPr/>
          </p:nvSpPr>
          <p:spPr bwMode="auto">
            <a:xfrm>
              <a:off x="1430" y="1946"/>
              <a:ext cx="233" cy="288"/>
            </a:xfrm>
            <a:prstGeom prst="rect">
              <a:avLst/>
            </a:prstGeom>
            <a:noFill/>
            <a:ln w="9525">
              <a:noFill/>
              <a:miter lim="800000"/>
              <a:headEnd/>
              <a:tailEnd/>
            </a:ln>
            <a:effectLst/>
          </p:spPr>
          <p:txBody>
            <a:bodyPr wrap="none">
              <a:spAutoFit/>
            </a:bodyPr>
            <a:lstStyle/>
            <a:p>
              <a:r>
                <a:rPr lang="es-MX"/>
                <a:t>L</a:t>
              </a:r>
              <a:endParaRPr lang="es-ES"/>
            </a:p>
          </p:txBody>
        </p:sp>
        <p:graphicFrame>
          <p:nvGraphicFramePr>
            <p:cNvPr id="410642" name="Object 18"/>
            <p:cNvGraphicFramePr>
              <a:graphicFrameLocks noChangeAspect="1"/>
            </p:cNvGraphicFramePr>
            <p:nvPr/>
          </p:nvGraphicFramePr>
          <p:xfrm>
            <a:off x="528" y="1680"/>
            <a:ext cx="500" cy="466"/>
          </p:xfrm>
          <a:graphic>
            <a:graphicData uri="http://schemas.openxmlformats.org/presentationml/2006/ole">
              <p:oleObj spid="_x0000_s410642" name="Ecuación" r:id="rId11" imgW="368280" imgH="342720" progId="Equation.3">
                <p:embed/>
              </p:oleObj>
            </a:graphicData>
          </a:graphic>
        </p:graphicFrame>
      </p:grpSp>
      <p:grpSp>
        <p:nvGrpSpPr>
          <p:cNvPr id="410643" name="Group 19"/>
          <p:cNvGrpSpPr>
            <a:grpSpLocks/>
          </p:cNvGrpSpPr>
          <p:nvPr/>
        </p:nvGrpSpPr>
        <p:grpSpPr bwMode="auto">
          <a:xfrm>
            <a:off x="6691313" y="2852738"/>
            <a:ext cx="2057400" cy="1295400"/>
            <a:chOff x="2352" y="1728"/>
            <a:chExt cx="1296" cy="816"/>
          </a:xfrm>
        </p:grpSpPr>
        <p:graphicFrame>
          <p:nvGraphicFramePr>
            <p:cNvPr id="410644" name="Object 20"/>
            <p:cNvGraphicFramePr>
              <a:graphicFrameLocks noChangeAspect="1"/>
            </p:cNvGraphicFramePr>
            <p:nvPr/>
          </p:nvGraphicFramePr>
          <p:xfrm>
            <a:off x="2544" y="1776"/>
            <a:ext cx="948" cy="621"/>
          </p:xfrm>
          <a:graphic>
            <a:graphicData uri="http://schemas.openxmlformats.org/presentationml/2006/ole">
              <p:oleObj spid="_x0000_s410644" name="Equation" r:id="rId12" imgW="850680" imgH="558720" progId="">
                <p:embed/>
              </p:oleObj>
            </a:graphicData>
          </a:graphic>
        </p:graphicFrame>
        <p:sp>
          <p:nvSpPr>
            <p:cNvPr id="410645" name="Rectangle 21"/>
            <p:cNvSpPr>
              <a:spLocks noChangeArrowheads="1"/>
            </p:cNvSpPr>
            <p:nvPr/>
          </p:nvSpPr>
          <p:spPr bwMode="auto">
            <a:xfrm>
              <a:off x="2352" y="1728"/>
              <a:ext cx="1296" cy="816"/>
            </a:xfrm>
            <a:prstGeom prst="rect">
              <a:avLst/>
            </a:prstGeom>
            <a:noFill/>
            <a:ln w="9525">
              <a:solidFill>
                <a:schemeClr val="tx1"/>
              </a:solidFill>
              <a:miter lim="800000"/>
              <a:headEnd/>
              <a:tailEnd/>
            </a:ln>
            <a:effectLst/>
          </p:spPr>
          <p:txBody>
            <a:bodyPr wrap="none" anchor="ctr"/>
            <a:lstStyle/>
            <a:p>
              <a:endParaRPr lang="en-US"/>
            </a:p>
          </p:txBody>
        </p:sp>
      </p:grpSp>
      <p:grpSp>
        <p:nvGrpSpPr>
          <p:cNvPr id="410646" name="Group 22"/>
          <p:cNvGrpSpPr>
            <a:grpSpLocks/>
          </p:cNvGrpSpPr>
          <p:nvPr/>
        </p:nvGrpSpPr>
        <p:grpSpPr bwMode="auto">
          <a:xfrm>
            <a:off x="896938" y="3636963"/>
            <a:ext cx="5851525" cy="3046412"/>
            <a:chOff x="565" y="2208"/>
            <a:chExt cx="3686" cy="1919"/>
          </a:xfrm>
        </p:grpSpPr>
        <p:sp>
          <p:nvSpPr>
            <p:cNvPr id="410647" name="Line 23"/>
            <p:cNvSpPr>
              <a:spLocks noChangeShapeType="1"/>
            </p:cNvSpPr>
            <p:nvPr/>
          </p:nvSpPr>
          <p:spPr bwMode="auto">
            <a:xfrm>
              <a:off x="1056" y="2496"/>
              <a:ext cx="3120" cy="1152"/>
            </a:xfrm>
            <a:prstGeom prst="line">
              <a:avLst/>
            </a:prstGeom>
            <a:noFill/>
            <a:ln w="9525">
              <a:solidFill>
                <a:schemeClr val="tx1"/>
              </a:solidFill>
              <a:round/>
              <a:headEnd/>
              <a:tailEnd/>
            </a:ln>
            <a:effectLst/>
          </p:spPr>
          <p:txBody>
            <a:bodyPr wrap="none" anchor="ctr"/>
            <a:lstStyle/>
            <a:p>
              <a:endParaRPr lang="en-US"/>
            </a:p>
          </p:txBody>
        </p:sp>
        <p:graphicFrame>
          <p:nvGraphicFramePr>
            <p:cNvPr id="410648" name="Object 24"/>
            <p:cNvGraphicFramePr>
              <a:graphicFrameLocks noChangeAspect="1"/>
            </p:cNvGraphicFramePr>
            <p:nvPr/>
          </p:nvGraphicFramePr>
          <p:xfrm>
            <a:off x="565" y="2208"/>
            <a:ext cx="453" cy="445"/>
          </p:xfrm>
          <a:graphic>
            <a:graphicData uri="http://schemas.openxmlformats.org/presentationml/2006/ole">
              <p:oleObj spid="_x0000_s410648" name="Equation" r:id="rId13" imgW="495000" imgH="482400" progId="">
                <p:embed/>
              </p:oleObj>
            </a:graphicData>
          </a:graphic>
        </p:graphicFrame>
        <p:graphicFrame>
          <p:nvGraphicFramePr>
            <p:cNvPr id="410649" name="Object 25"/>
            <p:cNvGraphicFramePr>
              <a:graphicFrameLocks noChangeAspect="1"/>
            </p:cNvGraphicFramePr>
            <p:nvPr/>
          </p:nvGraphicFramePr>
          <p:xfrm>
            <a:off x="3840" y="3744"/>
            <a:ext cx="411" cy="383"/>
          </p:xfrm>
          <a:graphic>
            <a:graphicData uri="http://schemas.openxmlformats.org/presentationml/2006/ole">
              <p:oleObj spid="_x0000_s410649" name="Equation" r:id="rId14" imgW="520560" imgH="482400" progId="">
                <p:embed/>
              </p:oleObj>
            </a:graphicData>
          </a:graphic>
        </p:graphicFrame>
        <p:sp>
          <p:nvSpPr>
            <p:cNvPr id="410650" name="Text Box 26"/>
            <p:cNvSpPr txBox="1">
              <a:spLocks noChangeArrowheads="1"/>
            </p:cNvSpPr>
            <p:nvPr/>
          </p:nvSpPr>
          <p:spPr bwMode="auto">
            <a:xfrm>
              <a:off x="3158" y="3002"/>
              <a:ext cx="297" cy="288"/>
            </a:xfrm>
            <a:prstGeom prst="rect">
              <a:avLst/>
            </a:prstGeom>
            <a:noFill/>
            <a:ln w="9525">
              <a:noFill/>
              <a:miter lim="800000"/>
              <a:headEnd/>
              <a:tailEnd/>
            </a:ln>
            <a:effectLst/>
          </p:spPr>
          <p:txBody>
            <a:bodyPr wrap="none">
              <a:spAutoFit/>
            </a:bodyPr>
            <a:lstStyle/>
            <a:p>
              <a:r>
                <a:rPr lang="es-MX"/>
                <a:t>T</a:t>
              </a:r>
              <a:r>
                <a:rPr lang="es-MX" sz="1600"/>
                <a:t>2</a:t>
              </a:r>
              <a:endParaRPr lang="es-ES"/>
            </a:p>
          </p:txBody>
        </p:sp>
      </p:grpSp>
      <p:sp>
        <p:nvSpPr>
          <p:cNvPr id="410651" name="Rectangle 27"/>
          <p:cNvSpPr>
            <a:spLocks noChangeArrowheads="1"/>
          </p:cNvSpPr>
          <p:nvPr/>
        </p:nvSpPr>
        <p:spPr bwMode="auto">
          <a:xfrm>
            <a:off x="539750" y="0"/>
            <a:ext cx="8153400"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2.1. Teorema de Rybczynski</a:t>
            </a:r>
            <a:endParaRPr lang="es-ES_tradnl" sz="3600">
              <a:solidFill>
                <a:schemeClr val="accent2"/>
              </a:solidFill>
              <a:latin typeface="Arial" charset="0"/>
            </a:endParaRPr>
          </a:p>
        </p:txBody>
      </p:sp>
      <p:grpSp>
        <p:nvGrpSpPr>
          <p:cNvPr id="410652" name="Group 28"/>
          <p:cNvGrpSpPr>
            <a:grpSpLocks/>
          </p:cNvGrpSpPr>
          <p:nvPr/>
        </p:nvGrpSpPr>
        <p:grpSpPr bwMode="auto">
          <a:xfrm>
            <a:off x="3014663" y="3933825"/>
            <a:ext cx="3357562" cy="703263"/>
            <a:chOff x="2534" y="3002"/>
            <a:chExt cx="2115" cy="443"/>
          </a:xfrm>
        </p:grpSpPr>
        <p:sp>
          <p:nvSpPr>
            <p:cNvPr id="410653" name="Line 29"/>
            <p:cNvSpPr>
              <a:spLocks noChangeShapeType="1"/>
            </p:cNvSpPr>
            <p:nvPr/>
          </p:nvSpPr>
          <p:spPr bwMode="auto">
            <a:xfrm>
              <a:off x="2544" y="3264"/>
              <a:ext cx="1008" cy="0"/>
            </a:xfrm>
            <a:prstGeom prst="line">
              <a:avLst/>
            </a:prstGeom>
            <a:noFill/>
            <a:ln w="19050">
              <a:solidFill>
                <a:schemeClr val="tx1"/>
              </a:solidFill>
              <a:round/>
              <a:headEnd/>
              <a:tailEnd type="triangle" w="med" len="med"/>
            </a:ln>
            <a:effectLst/>
          </p:spPr>
          <p:txBody>
            <a:bodyPr/>
            <a:lstStyle/>
            <a:p>
              <a:endParaRPr lang="en-US"/>
            </a:p>
          </p:txBody>
        </p:sp>
        <p:graphicFrame>
          <p:nvGraphicFramePr>
            <p:cNvPr id="410654" name="Object 30"/>
            <p:cNvGraphicFramePr>
              <a:graphicFrameLocks noChangeAspect="1"/>
            </p:cNvGraphicFramePr>
            <p:nvPr/>
          </p:nvGraphicFramePr>
          <p:xfrm>
            <a:off x="3559" y="3096"/>
            <a:ext cx="1090" cy="349"/>
          </p:xfrm>
          <a:graphic>
            <a:graphicData uri="http://schemas.openxmlformats.org/presentationml/2006/ole">
              <p:oleObj spid="_x0000_s410654" name="Equation" r:id="rId15" imgW="672840" imgH="215640" progId="Equation.3">
                <p:embed/>
              </p:oleObj>
            </a:graphicData>
          </a:graphic>
        </p:graphicFrame>
        <p:sp>
          <p:nvSpPr>
            <p:cNvPr id="410655" name="Text Box 31"/>
            <p:cNvSpPr txBox="1">
              <a:spLocks noChangeArrowheads="1"/>
            </p:cNvSpPr>
            <p:nvPr/>
          </p:nvSpPr>
          <p:spPr bwMode="auto">
            <a:xfrm>
              <a:off x="2534" y="3002"/>
              <a:ext cx="957" cy="288"/>
            </a:xfrm>
            <a:prstGeom prst="rect">
              <a:avLst/>
            </a:prstGeom>
            <a:noFill/>
            <a:ln w="9525">
              <a:noFill/>
              <a:miter lim="800000"/>
              <a:headEnd/>
              <a:tailEnd/>
            </a:ln>
            <a:effectLst/>
          </p:spPr>
          <p:txBody>
            <a:bodyPr wrap="none">
              <a:spAutoFit/>
            </a:bodyPr>
            <a:lstStyle/>
            <a:p>
              <a:r>
                <a:rPr lang="es-MX"/>
                <a:t>Importante</a:t>
              </a:r>
              <a:endParaRPr lang="es-ES"/>
            </a:p>
          </p:txBody>
        </p:sp>
      </p:grpSp>
      <p:sp>
        <p:nvSpPr>
          <p:cNvPr id="410656" name="Oval 32"/>
          <p:cNvSpPr>
            <a:spLocks noChangeArrowheads="1"/>
          </p:cNvSpPr>
          <p:nvPr/>
        </p:nvSpPr>
        <p:spPr bwMode="auto">
          <a:xfrm>
            <a:off x="2987675" y="5157788"/>
            <a:ext cx="144463" cy="14287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10657" name="Text Box 33"/>
          <p:cNvSpPr txBox="1">
            <a:spLocks noChangeArrowheads="1"/>
          </p:cNvSpPr>
          <p:nvPr/>
        </p:nvSpPr>
        <p:spPr bwMode="auto">
          <a:xfrm>
            <a:off x="3082925" y="4843463"/>
            <a:ext cx="336550" cy="457200"/>
          </a:xfrm>
          <a:prstGeom prst="rect">
            <a:avLst/>
          </a:prstGeom>
          <a:noFill/>
          <a:ln w="9525">
            <a:noFill/>
            <a:miter lim="800000"/>
            <a:headEnd/>
            <a:tailEnd/>
          </a:ln>
          <a:effectLst/>
        </p:spPr>
        <p:txBody>
          <a:bodyPr wrap="none">
            <a:spAutoFit/>
          </a:bodyPr>
          <a:lstStyle/>
          <a:p>
            <a:r>
              <a:rPr lang="es-ES"/>
              <a:t>1</a:t>
            </a:r>
          </a:p>
        </p:txBody>
      </p:sp>
      <p:sp>
        <p:nvSpPr>
          <p:cNvPr id="410658" name="Oval 34"/>
          <p:cNvSpPr>
            <a:spLocks noChangeArrowheads="1"/>
          </p:cNvSpPr>
          <p:nvPr/>
        </p:nvSpPr>
        <p:spPr bwMode="auto">
          <a:xfrm>
            <a:off x="2484438" y="4391025"/>
            <a:ext cx="144462" cy="14287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10659" name="Text Box 35"/>
          <p:cNvSpPr txBox="1">
            <a:spLocks noChangeArrowheads="1"/>
          </p:cNvSpPr>
          <p:nvPr/>
        </p:nvSpPr>
        <p:spPr bwMode="auto">
          <a:xfrm>
            <a:off x="2579688" y="4076700"/>
            <a:ext cx="336550" cy="457200"/>
          </a:xfrm>
          <a:prstGeom prst="rect">
            <a:avLst/>
          </a:prstGeom>
          <a:noFill/>
          <a:ln w="9525">
            <a:noFill/>
            <a:miter lim="800000"/>
            <a:headEnd/>
            <a:tailEnd/>
          </a:ln>
          <a:effectLst/>
        </p:spPr>
        <p:txBody>
          <a:bodyPr wrap="none">
            <a:spAutoFit/>
          </a:bodyPr>
          <a:lstStyle/>
          <a:p>
            <a:r>
              <a:rPr lang="es-ES"/>
              <a:t>2</a:t>
            </a:r>
          </a:p>
        </p:txBody>
      </p:sp>
      <p:sp>
        <p:nvSpPr>
          <p:cNvPr id="410660" name="Line 36"/>
          <p:cNvSpPr>
            <a:spLocks noChangeShapeType="1"/>
          </p:cNvSpPr>
          <p:nvPr/>
        </p:nvSpPr>
        <p:spPr bwMode="auto">
          <a:xfrm>
            <a:off x="900113" y="5229225"/>
            <a:ext cx="2087562" cy="0"/>
          </a:xfrm>
          <a:prstGeom prst="line">
            <a:avLst/>
          </a:prstGeom>
          <a:noFill/>
          <a:ln w="9525">
            <a:solidFill>
              <a:schemeClr val="tx1"/>
            </a:solidFill>
            <a:prstDash val="sysDot"/>
            <a:round/>
            <a:headEnd/>
            <a:tailEnd/>
          </a:ln>
          <a:effectLst/>
        </p:spPr>
        <p:txBody>
          <a:bodyPr/>
          <a:lstStyle/>
          <a:p>
            <a:endParaRPr lang="en-US"/>
          </a:p>
        </p:txBody>
      </p:sp>
      <p:sp>
        <p:nvSpPr>
          <p:cNvPr id="410661" name="Line 37"/>
          <p:cNvSpPr>
            <a:spLocks noChangeShapeType="1"/>
          </p:cNvSpPr>
          <p:nvPr/>
        </p:nvSpPr>
        <p:spPr bwMode="auto">
          <a:xfrm>
            <a:off x="2987675" y="5229225"/>
            <a:ext cx="0" cy="720725"/>
          </a:xfrm>
          <a:prstGeom prst="line">
            <a:avLst/>
          </a:prstGeom>
          <a:noFill/>
          <a:ln w="9525">
            <a:solidFill>
              <a:schemeClr val="tx1"/>
            </a:solidFill>
            <a:prstDash val="sysDot"/>
            <a:round/>
            <a:headEnd/>
            <a:tailEnd/>
          </a:ln>
          <a:effectLst/>
        </p:spPr>
        <p:txBody>
          <a:bodyPr/>
          <a:lstStyle/>
          <a:p>
            <a:endParaRPr lang="en-US"/>
          </a:p>
        </p:txBody>
      </p:sp>
      <p:sp>
        <p:nvSpPr>
          <p:cNvPr id="410662" name="Line 38"/>
          <p:cNvSpPr>
            <a:spLocks noChangeShapeType="1"/>
          </p:cNvSpPr>
          <p:nvPr/>
        </p:nvSpPr>
        <p:spPr bwMode="auto">
          <a:xfrm>
            <a:off x="2555875" y="4508500"/>
            <a:ext cx="0" cy="1441450"/>
          </a:xfrm>
          <a:prstGeom prst="line">
            <a:avLst/>
          </a:prstGeom>
          <a:noFill/>
          <a:ln w="9525">
            <a:solidFill>
              <a:schemeClr val="tx1"/>
            </a:solidFill>
            <a:prstDash val="sysDot"/>
            <a:round/>
            <a:headEnd/>
            <a:tailEnd/>
          </a:ln>
          <a:effectLst/>
        </p:spPr>
        <p:txBody>
          <a:bodyPr/>
          <a:lstStyle/>
          <a:p>
            <a:endParaRPr lang="en-US"/>
          </a:p>
        </p:txBody>
      </p:sp>
      <p:sp>
        <p:nvSpPr>
          <p:cNvPr id="410663" name="Line 39"/>
          <p:cNvSpPr>
            <a:spLocks noChangeShapeType="1"/>
          </p:cNvSpPr>
          <p:nvPr/>
        </p:nvSpPr>
        <p:spPr bwMode="auto">
          <a:xfrm flipH="1">
            <a:off x="827088" y="4508500"/>
            <a:ext cx="1657350" cy="0"/>
          </a:xfrm>
          <a:prstGeom prst="line">
            <a:avLst/>
          </a:prstGeom>
          <a:noFill/>
          <a:ln w="9525">
            <a:solidFill>
              <a:schemeClr val="tx1"/>
            </a:solidFill>
            <a:prstDash val="sysDot"/>
            <a:round/>
            <a:headEnd/>
            <a:tailEnd/>
          </a:ln>
          <a:effectLst/>
        </p:spPr>
        <p:txBody>
          <a:bodyPr/>
          <a:lstStyle/>
          <a:p>
            <a:endParaRPr lang="en-US"/>
          </a:p>
        </p:txBody>
      </p:sp>
      <p:graphicFrame>
        <p:nvGraphicFramePr>
          <p:cNvPr id="410664" name="Object 40"/>
          <p:cNvGraphicFramePr>
            <a:graphicFrameLocks noChangeAspect="1"/>
          </p:cNvGraphicFramePr>
          <p:nvPr>
            <p:ph sz="quarter" idx="3"/>
          </p:nvPr>
        </p:nvGraphicFramePr>
        <p:xfrm>
          <a:off x="231775" y="4581525"/>
          <a:ext cx="720725" cy="563563"/>
        </p:xfrm>
        <a:graphic>
          <a:graphicData uri="http://schemas.openxmlformats.org/presentationml/2006/ole">
            <p:oleObj spid="_x0000_s410664" name="Ecuación" r:id="rId16" imgW="29196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10628"/>
                                        </p:tgtEl>
                                        <p:attrNameLst>
                                          <p:attrName>style.visibility</p:attrName>
                                        </p:attrNameLst>
                                      </p:cBhvr>
                                      <p:to>
                                        <p:strVal val="visible"/>
                                      </p:to>
                                    </p:set>
                                    <p:anim calcmode="lin" valueType="num">
                                      <p:cBhvr additive="base">
                                        <p:cTn id="7" dur="500" fill="hold"/>
                                        <p:tgtEl>
                                          <p:spTgt spid="410628"/>
                                        </p:tgtEl>
                                        <p:attrNameLst>
                                          <p:attrName>ppt_x</p:attrName>
                                        </p:attrNameLst>
                                      </p:cBhvr>
                                      <p:tavLst>
                                        <p:tav tm="0">
                                          <p:val>
                                            <p:strVal val="0-#ppt_w/2"/>
                                          </p:val>
                                        </p:tav>
                                        <p:tav tm="100000">
                                          <p:val>
                                            <p:strVal val="#ppt_x"/>
                                          </p:val>
                                        </p:tav>
                                      </p:tavLst>
                                    </p:anim>
                                    <p:anim calcmode="lin" valueType="num">
                                      <p:cBhvr additive="base">
                                        <p:cTn id="8" dur="500" fill="hold"/>
                                        <p:tgtEl>
                                          <p:spTgt spid="41062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10643"/>
                                        </p:tgtEl>
                                        <p:attrNameLst>
                                          <p:attrName>style.visibility</p:attrName>
                                        </p:attrNameLst>
                                      </p:cBhvr>
                                      <p:to>
                                        <p:strVal val="visible"/>
                                      </p:to>
                                    </p:set>
                                    <p:anim calcmode="lin" valueType="num">
                                      <p:cBhvr additive="base">
                                        <p:cTn id="13" dur="500" fill="hold"/>
                                        <p:tgtEl>
                                          <p:spTgt spid="410643"/>
                                        </p:tgtEl>
                                        <p:attrNameLst>
                                          <p:attrName>ppt_x</p:attrName>
                                        </p:attrNameLst>
                                      </p:cBhvr>
                                      <p:tavLst>
                                        <p:tav tm="0">
                                          <p:val>
                                            <p:strVal val="0-#ppt_w/2"/>
                                          </p:val>
                                        </p:tav>
                                        <p:tav tm="100000">
                                          <p:val>
                                            <p:strVal val="#ppt_x"/>
                                          </p:val>
                                        </p:tav>
                                      </p:tavLst>
                                    </p:anim>
                                    <p:anim calcmode="lin" valueType="num">
                                      <p:cBhvr additive="base">
                                        <p:cTn id="14" dur="500" fill="hold"/>
                                        <p:tgtEl>
                                          <p:spTgt spid="41064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10633"/>
                                        </p:tgtEl>
                                        <p:attrNameLst>
                                          <p:attrName>style.visibility</p:attrName>
                                        </p:attrNameLst>
                                      </p:cBhvr>
                                      <p:to>
                                        <p:strVal val="visible"/>
                                      </p:to>
                                    </p:set>
                                    <p:anim calcmode="lin" valueType="num">
                                      <p:cBhvr additive="base">
                                        <p:cTn id="19" dur="500" fill="hold"/>
                                        <p:tgtEl>
                                          <p:spTgt spid="410633"/>
                                        </p:tgtEl>
                                        <p:attrNameLst>
                                          <p:attrName>ppt_x</p:attrName>
                                        </p:attrNameLst>
                                      </p:cBhvr>
                                      <p:tavLst>
                                        <p:tav tm="0">
                                          <p:val>
                                            <p:strVal val="0-#ppt_w/2"/>
                                          </p:val>
                                        </p:tav>
                                        <p:tav tm="100000">
                                          <p:val>
                                            <p:strVal val="#ppt_x"/>
                                          </p:val>
                                        </p:tav>
                                      </p:tavLst>
                                    </p:anim>
                                    <p:anim calcmode="lin" valueType="num">
                                      <p:cBhvr additive="base">
                                        <p:cTn id="20" dur="500" fill="hold"/>
                                        <p:tgtEl>
                                          <p:spTgt spid="41063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10638"/>
                                        </p:tgtEl>
                                        <p:attrNameLst>
                                          <p:attrName>style.visibility</p:attrName>
                                        </p:attrNameLst>
                                      </p:cBhvr>
                                      <p:to>
                                        <p:strVal val="visible"/>
                                      </p:to>
                                    </p:set>
                                    <p:anim calcmode="lin" valueType="num">
                                      <p:cBhvr additive="base">
                                        <p:cTn id="25" dur="500" fill="hold"/>
                                        <p:tgtEl>
                                          <p:spTgt spid="410638"/>
                                        </p:tgtEl>
                                        <p:attrNameLst>
                                          <p:attrName>ppt_x</p:attrName>
                                        </p:attrNameLst>
                                      </p:cBhvr>
                                      <p:tavLst>
                                        <p:tav tm="0">
                                          <p:val>
                                            <p:strVal val="0-#ppt_w/2"/>
                                          </p:val>
                                        </p:tav>
                                        <p:tav tm="100000">
                                          <p:val>
                                            <p:strVal val="#ppt_x"/>
                                          </p:val>
                                        </p:tav>
                                      </p:tavLst>
                                    </p:anim>
                                    <p:anim calcmode="lin" valueType="num">
                                      <p:cBhvr additive="base">
                                        <p:cTn id="26" dur="500" fill="hold"/>
                                        <p:tgtEl>
                                          <p:spTgt spid="41063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410656"/>
                                        </p:tgtEl>
                                        <p:attrNameLst>
                                          <p:attrName>style.visibility</p:attrName>
                                        </p:attrNameLst>
                                      </p:cBhvr>
                                      <p:to>
                                        <p:strVal val="visible"/>
                                      </p:to>
                                    </p:set>
                                    <p:animEffect transition="in" filter="box(in)">
                                      <p:cBhvr>
                                        <p:cTn id="31" dur="500"/>
                                        <p:tgtEl>
                                          <p:spTgt spid="410656"/>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410657"/>
                                        </p:tgtEl>
                                        <p:attrNameLst>
                                          <p:attrName>style.visibility</p:attrName>
                                        </p:attrNameLst>
                                      </p:cBhvr>
                                      <p:to>
                                        <p:strVal val="visible"/>
                                      </p:to>
                                    </p:set>
                                    <p:animEffect transition="in" filter="box(in)">
                                      <p:cBhvr>
                                        <p:cTn id="34" dur="500"/>
                                        <p:tgtEl>
                                          <p:spTgt spid="410657"/>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410660"/>
                                        </p:tgtEl>
                                        <p:attrNameLst>
                                          <p:attrName>style.visibility</p:attrName>
                                        </p:attrNameLst>
                                      </p:cBhvr>
                                      <p:to>
                                        <p:strVal val="visible"/>
                                      </p:to>
                                    </p:set>
                                    <p:animEffect transition="in" filter="box(in)">
                                      <p:cBhvr>
                                        <p:cTn id="37" dur="500"/>
                                        <p:tgtEl>
                                          <p:spTgt spid="410660"/>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410661"/>
                                        </p:tgtEl>
                                        <p:attrNameLst>
                                          <p:attrName>style.visibility</p:attrName>
                                        </p:attrNameLst>
                                      </p:cBhvr>
                                      <p:to>
                                        <p:strVal val="visible"/>
                                      </p:to>
                                    </p:set>
                                    <p:animEffect transition="in" filter="box(in)">
                                      <p:cBhvr>
                                        <p:cTn id="40" dur="500"/>
                                        <p:tgtEl>
                                          <p:spTgt spid="410661"/>
                                        </p:tgtEl>
                                      </p:cBhvr>
                                    </p:animEffect>
                                  </p:childTnLst>
                                </p:cTn>
                              </p:par>
                            </p:childTnLst>
                          </p:cTn>
                        </p:par>
                      </p:childTnLst>
                    </p:cTn>
                  </p:par>
                  <p:par>
                    <p:cTn id="41" fill="hold">
                      <p:stCondLst>
                        <p:cond delay="indefinite"/>
                      </p:stCondLst>
                      <p:childTnLst>
                        <p:par>
                          <p:cTn id="42" fill="hold">
                            <p:stCondLst>
                              <p:cond delay="0"/>
                            </p:stCondLst>
                            <p:childTnLst>
                              <p:par>
                                <p:cTn id="43" presetID="23" presetClass="entr" presetSubtype="528" fill="hold" grpId="0" nodeType="clickEffect">
                                  <p:stCondLst>
                                    <p:cond delay="0"/>
                                  </p:stCondLst>
                                  <p:childTnLst>
                                    <p:set>
                                      <p:cBhvr>
                                        <p:cTn id="44" dur="1" fill="hold">
                                          <p:stCondLst>
                                            <p:cond delay="0"/>
                                          </p:stCondLst>
                                        </p:cTn>
                                        <p:tgtEl>
                                          <p:spTgt spid="410626">
                                            <p:txEl>
                                              <p:pRg st="0" end="0"/>
                                            </p:txEl>
                                          </p:spTgt>
                                        </p:tgtEl>
                                        <p:attrNameLst>
                                          <p:attrName>style.visibility</p:attrName>
                                        </p:attrNameLst>
                                      </p:cBhvr>
                                      <p:to>
                                        <p:strVal val="visible"/>
                                      </p:to>
                                    </p:set>
                                    <p:anim calcmode="lin" valueType="num">
                                      <p:cBhvr>
                                        <p:cTn id="45" dur="500" fill="hold"/>
                                        <p:tgtEl>
                                          <p:spTgt spid="410626">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410626">
                                            <p:txEl>
                                              <p:pRg st="0" end="0"/>
                                            </p:txEl>
                                          </p:spTgt>
                                        </p:tgtEl>
                                        <p:attrNameLst>
                                          <p:attrName>ppt_h</p:attrName>
                                        </p:attrNameLst>
                                      </p:cBhvr>
                                      <p:tavLst>
                                        <p:tav tm="0">
                                          <p:val>
                                            <p:fltVal val="0"/>
                                          </p:val>
                                        </p:tav>
                                        <p:tav tm="100000">
                                          <p:val>
                                            <p:strVal val="#ppt_h"/>
                                          </p:val>
                                        </p:tav>
                                      </p:tavLst>
                                    </p:anim>
                                    <p:anim calcmode="lin" valueType="num">
                                      <p:cBhvr>
                                        <p:cTn id="47" dur="500" fill="hold"/>
                                        <p:tgtEl>
                                          <p:spTgt spid="410626">
                                            <p:txEl>
                                              <p:pRg st="0" end="0"/>
                                            </p:txEl>
                                          </p:spTgt>
                                        </p:tgtEl>
                                        <p:attrNameLst>
                                          <p:attrName>ppt_x</p:attrName>
                                        </p:attrNameLst>
                                      </p:cBhvr>
                                      <p:tavLst>
                                        <p:tav tm="0">
                                          <p:val>
                                            <p:fltVal val="0.5"/>
                                          </p:val>
                                        </p:tav>
                                        <p:tav tm="100000">
                                          <p:val>
                                            <p:strVal val="#ppt_x"/>
                                          </p:val>
                                        </p:tav>
                                      </p:tavLst>
                                    </p:anim>
                                    <p:anim calcmode="lin" valueType="num">
                                      <p:cBhvr>
                                        <p:cTn id="48" dur="500" fill="hold"/>
                                        <p:tgtEl>
                                          <p:spTgt spid="410626">
                                            <p:txEl>
                                              <p:pRg st="0" end="0"/>
                                            </p:txEl>
                                          </p:spTgt>
                                        </p:tgtEl>
                                        <p:attrNameLst>
                                          <p:attrName>ppt_y</p:attrName>
                                        </p:attrNameLst>
                                      </p:cBhvr>
                                      <p:tavLst>
                                        <p:tav tm="0">
                                          <p:val>
                                            <p:fltVal val="0.5"/>
                                          </p:val>
                                        </p:tav>
                                        <p:tav tm="100000">
                                          <p:val>
                                            <p:strVal val="#ppt_y"/>
                                          </p:val>
                                        </p:tav>
                                      </p:tavLst>
                                    </p:anim>
                                  </p:childTnLst>
                                </p:cTn>
                              </p:par>
                              <p:par>
                                <p:cTn id="49" presetID="23" presetClass="entr" presetSubtype="528" fill="hold" grpId="0" nodeType="withEffect">
                                  <p:stCondLst>
                                    <p:cond delay="0"/>
                                  </p:stCondLst>
                                  <p:childTnLst>
                                    <p:set>
                                      <p:cBhvr>
                                        <p:cTn id="50" dur="1" fill="hold">
                                          <p:stCondLst>
                                            <p:cond delay="0"/>
                                          </p:stCondLst>
                                        </p:cTn>
                                        <p:tgtEl>
                                          <p:spTgt spid="410626">
                                            <p:txEl>
                                              <p:pRg st="1" end="1"/>
                                            </p:txEl>
                                          </p:spTgt>
                                        </p:tgtEl>
                                        <p:attrNameLst>
                                          <p:attrName>style.visibility</p:attrName>
                                        </p:attrNameLst>
                                      </p:cBhvr>
                                      <p:to>
                                        <p:strVal val="visible"/>
                                      </p:to>
                                    </p:set>
                                    <p:anim calcmode="lin" valueType="num">
                                      <p:cBhvr>
                                        <p:cTn id="51" dur="500" fill="hold"/>
                                        <p:tgtEl>
                                          <p:spTgt spid="410626">
                                            <p:txEl>
                                              <p:pRg st="1" end="1"/>
                                            </p:txEl>
                                          </p:spTgt>
                                        </p:tgtEl>
                                        <p:attrNameLst>
                                          <p:attrName>ppt_w</p:attrName>
                                        </p:attrNameLst>
                                      </p:cBhvr>
                                      <p:tavLst>
                                        <p:tav tm="0">
                                          <p:val>
                                            <p:fltVal val="0"/>
                                          </p:val>
                                        </p:tav>
                                        <p:tav tm="100000">
                                          <p:val>
                                            <p:strVal val="#ppt_w"/>
                                          </p:val>
                                        </p:tav>
                                      </p:tavLst>
                                    </p:anim>
                                    <p:anim calcmode="lin" valueType="num">
                                      <p:cBhvr>
                                        <p:cTn id="52" dur="500" fill="hold"/>
                                        <p:tgtEl>
                                          <p:spTgt spid="410626">
                                            <p:txEl>
                                              <p:pRg st="1" end="1"/>
                                            </p:txEl>
                                          </p:spTgt>
                                        </p:tgtEl>
                                        <p:attrNameLst>
                                          <p:attrName>ppt_h</p:attrName>
                                        </p:attrNameLst>
                                      </p:cBhvr>
                                      <p:tavLst>
                                        <p:tav tm="0">
                                          <p:val>
                                            <p:fltVal val="0"/>
                                          </p:val>
                                        </p:tav>
                                        <p:tav tm="100000">
                                          <p:val>
                                            <p:strVal val="#ppt_h"/>
                                          </p:val>
                                        </p:tav>
                                      </p:tavLst>
                                    </p:anim>
                                    <p:anim calcmode="lin" valueType="num">
                                      <p:cBhvr>
                                        <p:cTn id="53" dur="500" fill="hold"/>
                                        <p:tgtEl>
                                          <p:spTgt spid="410626">
                                            <p:txEl>
                                              <p:pRg st="1" end="1"/>
                                            </p:txEl>
                                          </p:spTgt>
                                        </p:tgtEl>
                                        <p:attrNameLst>
                                          <p:attrName>ppt_x</p:attrName>
                                        </p:attrNameLst>
                                      </p:cBhvr>
                                      <p:tavLst>
                                        <p:tav tm="0">
                                          <p:val>
                                            <p:fltVal val="0.5"/>
                                          </p:val>
                                        </p:tav>
                                        <p:tav tm="100000">
                                          <p:val>
                                            <p:strVal val="#ppt_x"/>
                                          </p:val>
                                        </p:tav>
                                      </p:tavLst>
                                    </p:anim>
                                    <p:anim calcmode="lin" valueType="num">
                                      <p:cBhvr>
                                        <p:cTn id="54" dur="500" fill="hold"/>
                                        <p:tgtEl>
                                          <p:spTgt spid="410626">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nodeType="clickEffect">
                                  <p:stCondLst>
                                    <p:cond delay="0"/>
                                  </p:stCondLst>
                                  <p:childTnLst>
                                    <p:set>
                                      <p:cBhvr>
                                        <p:cTn id="58" dur="1" fill="hold">
                                          <p:stCondLst>
                                            <p:cond delay="0"/>
                                          </p:stCondLst>
                                        </p:cTn>
                                        <p:tgtEl>
                                          <p:spTgt spid="410646"/>
                                        </p:tgtEl>
                                        <p:attrNameLst>
                                          <p:attrName>style.visibility</p:attrName>
                                        </p:attrNameLst>
                                      </p:cBhvr>
                                      <p:to>
                                        <p:strVal val="visible"/>
                                      </p:to>
                                    </p:set>
                                    <p:anim calcmode="lin" valueType="num">
                                      <p:cBhvr additive="base">
                                        <p:cTn id="59" dur="500" fill="hold"/>
                                        <p:tgtEl>
                                          <p:spTgt spid="410646"/>
                                        </p:tgtEl>
                                        <p:attrNameLst>
                                          <p:attrName>ppt_x</p:attrName>
                                        </p:attrNameLst>
                                      </p:cBhvr>
                                      <p:tavLst>
                                        <p:tav tm="0">
                                          <p:val>
                                            <p:strVal val="0-#ppt_w/2"/>
                                          </p:val>
                                        </p:tav>
                                        <p:tav tm="100000">
                                          <p:val>
                                            <p:strVal val="#ppt_x"/>
                                          </p:val>
                                        </p:tav>
                                      </p:tavLst>
                                    </p:anim>
                                    <p:anim calcmode="lin" valueType="num">
                                      <p:cBhvr additive="base">
                                        <p:cTn id="60" dur="500" fill="hold"/>
                                        <p:tgtEl>
                                          <p:spTgt spid="410646"/>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410658"/>
                                        </p:tgtEl>
                                        <p:attrNameLst>
                                          <p:attrName>style.visibility</p:attrName>
                                        </p:attrNameLst>
                                      </p:cBhvr>
                                      <p:to>
                                        <p:strVal val="visible"/>
                                      </p:to>
                                    </p:set>
                                    <p:animEffect transition="in" filter="box(in)">
                                      <p:cBhvr>
                                        <p:cTn id="65" dur="500"/>
                                        <p:tgtEl>
                                          <p:spTgt spid="410658"/>
                                        </p:tgtEl>
                                      </p:cBhvr>
                                    </p:animEffect>
                                  </p:childTnLst>
                                </p:cTn>
                              </p:par>
                              <p:par>
                                <p:cTn id="66" presetID="4" presetClass="entr" presetSubtype="16" fill="hold" grpId="0" nodeType="withEffect">
                                  <p:stCondLst>
                                    <p:cond delay="0"/>
                                  </p:stCondLst>
                                  <p:childTnLst>
                                    <p:set>
                                      <p:cBhvr>
                                        <p:cTn id="67" dur="1" fill="hold">
                                          <p:stCondLst>
                                            <p:cond delay="0"/>
                                          </p:stCondLst>
                                        </p:cTn>
                                        <p:tgtEl>
                                          <p:spTgt spid="410659"/>
                                        </p:tgtEl>
                                        <p:attrNameLst>
                                          <p:attrName>style.visibility</p:attrName>
                                        </p:attrNameLst>
                                      </p:cBhvr>
                                      <p:to>
                                        <p:strVal val="visible"/>
                                      </p:to>
                                    </p:set>
                                    <p:animEffect transition="in" filter="box(in)">
                                      <p:cBhvr>
                                        <p:cTn id="68" dur="500"/>
                                        <p:tgtEl>
                                          <p:spTgt spid="410659"/>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410663"/>
                                        </p:tgtEl>
                                        <p:attrNameLst>
                                          <p:attrName>style.visibility</p:attrName>
                                        </p:attrNameLst>
                                      </p:cBhvr>
                                      <p:to>
                                        <p:strVal val="visible"/>
                                      </p:to>
                                    </p:set>
                                    <p:animEffect transition="in" filter="box(in)">
                                      <p:cBhvr>
                                        <p:cTn id="71" dur="500"/>
                                        <p:tgtEl>
                                          <p:spTgt spid="410663"/>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410662"/>
                                        </p:tgtEl>
                                        <p:attrNameLst>
                                          <p:attrName>style.visibility</p:attrName>
                                        </p:attrNameLst>
                                      </p:cBhvr>
                                      <p:to>
                                        <p:strVal val="visible"/>
                                      </p:to>
                                    </p:set>
                                    <p:animEffect transition="in" filter="box(in)">
                                      <p:cBhvr>
                                        <p:cTn id="74" dur="500"/>
                                        <p:tgtEl>
                                          <p:spTgt spid="410662"/>
                                        </p:tgtEl>
                                      </p:cBhvr>
                                    </p:animEffect>
                                  </p:childTnLst>
                                </p:cTn>
                              </p:par>
                              <p:par>
                                <p:cTn id="75" presetID="4" presetClass="entr" presetSubtype="16" fill="hold" nodeType="withEffect">
                                  <p:stCondLst>
                                    <p:cond delay="0"/>
                                  </p:stCondLst>
                                  <p:childTnLst>
                                    <p:set>
                                      <p:cBhvr>
                                        <p:cTn id="76" dur="1" fill="hold">
                                          <p:stCondLst>
                                            <p:cond delay="0"/>
                                          </p:stCondLst>
                                        </p:cTn>
                                        <p:tgtEl>
                                          <p:spTgt spid="410664"/>
                                        </p:tgtEl>
                                        <p:attrNameLst>
                                          <p:attrName>style.visibility</p:attrName>
                                        </p:attrNameLst>
                                      </p:cBhvr>
                                      <p:to>
                                        <p:strVal val="visible"/>
                                      </p:to>
                                    </p:set>
                                    <p:animEffect transition="in" filter="box(in)">
                                      <p:cBhvr>
                                        <p:cTn id="77" dur="500"/>
                                        <p:tgtEl>
                                          <p:spTgt spid="410664"/>
                                        </p:tgtEl>
                                      </p:cBhvr>
                                    </p:animEffect>
                                  </p:childTnLst>
                                </p:cTn>
                              </p:par>
                            </p:childTnLst>
                          </p:cTn>
                        </p:par>
                        <p:par>
                          <p:cTn id="78" fill="hold">
                            <p:stCondLst>
                              <p:cond delay="500"/>
                            </p:stCondLst>
                            <p:childTnLst>
                              <p:par>
                                <p:cTn id="79" presetID="4" presetClass="entr" presetSubtype="16" fill="hold" nodeType="afterEffect">
                                  <p:stCondLst>
                                    <p:cond delay="0"/>
                                  </p:stCondLst>
                                  <p:childTnLst>
                                    <p:set>
                                      <p:cBhvr>
                                        <p:cTn id="80" dur="1" fill="hold">
                                          <p:stCondLst>
                                            <p:cond delay="0"/>
                                          </p:stCondLst>
                                        </p:cTn>
                                        <p:tgtEl>
                                          <p:spTgt spid="410627"/>
                                        </p:tgtEl>
                                        <p:attrNameLst>
                                          <p:attrName>style.visibility</p:attrName>
                                        </p:attrNameLst>
                                      </p:cBhvr>
                                      <p:to>
                                        <p:strVal val="visible"/>
                                      </p:to>
                                    </p:set>
                                    <p:animEffect transition="in" filter="box(in)">
                                      <p:cBhvr>
                                        <p:cTn id="81" dur="500"/>
                                        <p:tgtEl>
                                          <p:spTgt spid="410627"/>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8" fill="hold" nodeType="clickEffect">
                                  <p:stCondLst>
                                    <p:cond delay="0"/>
                                  </p:stCondLst>
                                  <p:childTnLst>
                                    <p:set>
                                      <p:cBhvr>
                                        <p:cTn id="85" dur="1" fill="hold">
                                          <p:stCondLst>
                                            <p:cond delay="0"/>
                                          </p:stCondLst>
                                        </p:cTn>
                                        <p:tgtEl>
                                          <p:spTgt spid="410652"/>
                                        </p:tgtEl>
                                        <p:attrNameLst>
                                          <p:attrName>style.visibility</p:attrName>
                                        </p:attrNameLst>
                                      </p:cBhvr>
                                      <p:to>
                                        <p:strVal val="visible"/>
                                      </p:to>
                                    </p:set>
                                    <p:anim calcmode="lin" valueType="num">
                                      <p:cBhvr additive="base">
                                        <p:cTn id="86" dur="500" fill="hold"/>
                                        <p:tgtEl>
                                          <p:spTgt spid="410652"/>
                                        </p:tgtEl>
                                        <p:attrNameLst>
                                          <p:attrName>ppt_x</p:attrName>
                                        </p:attrNameLst>
                                      </p:cBhvr>
                                      <p:tavLst>
                                        <p:tav tm="0">
                                          <p:val>
                                            <p:strVal val="0-#ppt_w/2"/>
                                          </p:val>
                                        </p:tav>
                                        <p:tav tm="100000">
                                          <p:val>
                                            <p:strVal val="#ppt_x"/>
                                          </p:val>
                                        </p:tav>
                                      </p:tavLst>
                                    </p:anim>
                                    <p:anim calcmode="lin" valueType="num">
                                      <p:cBhvr additive="base">
                                        <p:cTn id="87" dur="500" fill="hold"/>
                                        <p:tgtEl>
                                          <p:spTgt spid="4106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6" grpId="0" build="p" autoUpdateAnimBg="0"/>
      <p:bldP spid="410656" grpId="0" animBg="1"/>
      <p:bldP spid="410657" grpId="0"/>
      <p:bldP spid="410658" grpId="0" animBg="1"/>
      <p:bldP spid="410659" grpId="0"/>
      <p:bldP spid="410660" grpId="0" animBg="1"/>
      <p:bldP spid="410661" grpId="0" animBg="1"/>
      <p:bldP spid="410662" grpId="0" animBg="1"/>
      <p:bldP spid="41066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a:xfrm>
            <a:off x="685800" y="44450"/>
            <a:ext cx="7772400" cy="936625"/>
          </a:xfrm>
        </p:spPr>
        <p:txBody>
          <a:bodyPr/>
          <a:lstStyle/>
          <a:p>
            <a:r>
              <a:rPr lang="es-ES_tradnl">
                <a:cs typeface="Times New Roman" charset="0"/>
              </a:rPr>
              <a:t>2.1. Teorema de Rybczynski</a:t>
            </a:r>
            <a:endParaRPr lang="es-ES"/>
          </a:p>
        </p:txBody>
      </p:sp>
      <p:sp>
        <p:nvSpPr>
          <p:cNvPr id="412675" name="Rectangle 3"/>
          <p:cNvSpPr>
            <a:spLocks noGrp="1" noChangeArrowheads="1"/>
          </p:cNvSpPr>
          <p:nvPr>
            <p:ph type="body" idx="1"/>
          </p:nvPr>
        </p:nvSpPr>
        <p:spPr>
          <a:xfrm>
            <a:off x="685800" y="1484313"/>
            <a:ext cx="7918450" cy="4968875"/>
          </a:xfrm>
        </p:spPr>
        <p:txBody>
          <a:bodyPr/>
          <a:lstStyle/>
          <a:p>
            <a:pPr algn="dist">
              <a:lnSpc>
                <a:spcPct val="90000"/>
              </a:lnSpc>
              <a:buFontTx/>
              <a:buNone/>
            </a:pPr>
            <a:r>
              <a:rPr lang="es-ES_tradnl" sz="2400">
                <a:cs typeface="Times New Roman" charset="0"/>
              </a:rPr>
              <a:t>1.- "Cuando los coeficientes de producción están dados y las cantidades de los factores  están plenamente empleadas, un incremento en la dotación de un factor, incrementa la producción de aquel bien que utiliza de manera intensiva el factor que ha aumentado, y disminuye la producción del  otro bien" </a:t>
            </a:r>
          </a:p>
          <a:p>
            <a:pPr algn="dist">
              <a:lnSpc>
                <a:spcPct val="90000"/>
              </a:lnSpc>
            </a:pPr>
            <a:endParaRPr lang="es-ES_tradnl" sz="2400">
              <a:cs typeface="Times New Roman" charset="0"/>
            </a:endParaRPr>
          </a:p>
          <a:p>
            <a:pPr algn="dist">
              <a:lnSpc>
                <a:spcPct val="90000"/>
              </a:lnSpc>
              <a:buFontTx/>
              <a:buNone/>
            </a:pPr>
            <a:endParaRPr lang="es-ES_tradnl" sz="2400">
              <a:cs typeface="Times New Roman" charset="0"/>
            </a:endParaRPr>
          </a:p>
          <a:p>
            <a:pPr algn="dist">
              <a:lnSpc>
                <a:spcPct val="90000"/>
              </a:lnSpc>
              <a:buFontTx/>
              <a:buNone/>
            </a:pPr>
            <a:r>
              <a:rPr lang="es-ES_tradnl" sz="2400">
                <a:cs typeface="Times New Roman" charset="0"/>
              </a:rPr>
              <a:t>2. </a:t>
            </a:r>
            <a:r>
              <a:rPr lang="es-ES_tradnl" sz="2400">
                <a:solidFill>
                  <a:schemeClr val="accent2"/>
                </a:solidFill>
                <a:cs typeface="Times New Roman" charset="0"/>
              </a:rPr>
              <a:t>Expansión </a:t>
            </a:r>
            <a:r>
              <a:rPr lang="es-ES_tradnl" sz="2400" b="1">
                <a:solidFill>
                  <a:schemeClr val="accent2"/>
                </a:solidFill>
                <a:cs typeface="Times New Roman" charset="0"/>
              </a:rPr>
              <a:t>“desproporcionada”</a:t>
            </a:r>
            <a:r>
              <a:rPr lang="es-ES_tradnl" sz="2400">
                <a:cs typeface="Times New Roman" charset="0"/>
              </a:rPr>
              <a:t> de la producción</a:t>
            </a:r>
          </a:p>
          <a:p>
            <a:pPr algn="dist">
              <a:lnSpc>
                <a:spcPct val="90000"/>
              </a:lnSpc>
              <a:buFontTx/>
              <a:buNone/>
            </a:pPr>
            <a:r>
              <a:rPr lang="es-ES_tradnl" sz="2400">
                <a:cs typeface="Times New Roman" charset="0"/>
                <a:sym typeface="Wingdings" pitchFamily="2" charset="2"/>
              </a:rPr>
              <a:t>	 </a:t>
            </a:r>
            <a:r>
              <a:rPr lang="es-ES_tradnl" sz="2400">
                <a:solidFill>
                  <a:schemeClr val="accent2"/>
                </a:solidFill>
                <a:cs typeface="Times New Roman" charset="0"/>
              </a:rPr>
              <a:t>una economía tiende a ser más eficiente en la producción de aquel bien que utiliza intensivamente el factor que es más abundante en el país.</a:t>
            </a:r>
            <a:endParaRPr lang="es-ES" sz="2400">
              <a:solidFill>
                <a:schemeClr val="accent2"/>
              </a:solidFill>
              <a:cs typeface="Times New Roman"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p:cNvSpPr>
            <a:spLocks noGrp="1" noChangeArrowheads="1"/>
          </p:cNvSpPr>
          <p:nvPr>
            <p:ph type="title"/>
          </p:nvPr>
        </p:nvSpPr>
        <p:spPr>
          <a:xfrm>
            <a:off x="755650" y="1206500"/>
            <a:ext cx="7772400" cy="1143000"/>
          </a:xfrm>
        </p:spPr>
        <p:txBody>
          <a:bodyPr/>
          <a:lstStyle/>
          <a:p>
            <a:r>
              <a:rPr lang="es-MX" sz="2800"/>
              <a:t>Relación entre precios de las mercancías y remuneración de factores</a:t>
            </a:r>
            <a:endParaRPr lang="es-ES" sz="2800"/>
          </a:p>
        </p:txBody>
      </p:sp>
      <p:sp>
        <p:nvSpPr>
          <p:cNvPr id="413699" name="Text Box 3"/>
          <p:cNvSpPr txBox="1">
            <a:spLocks noChangeArrowheads="1"/>
          </p:cNvSpPr>
          <p:nvPr/>
        </p:nvSpPr>
        <p:spPr bwMode="auto">
          <a:xfrm>
            <a:off x="906463" y="2551113"/>
            <a:ext cx="7265987" cy="1382712"/>
          </a:xfrm>
          <a:prstGeom prst="rect">
            <a:avLst/>
          </a:prstGeom>
          <a:noFill/>
          <a:ln w="9525">
            <a:solidFill>
              <a:schemeClr val="tx1"/>
            </a:solidFill>
            <a:miter lim="800000"/>
            <a:headEnd/>
            <a:tailEnd/>
          </a:ln>
          <a:effectLst/>
        </p:spPr>
        <p:txBody>
          <a:bodyPr>
            <a:spAutoFit/>
          </a:bodyPr>
          <a:lstStyle/>
          <a:p>
            <a:pPr algn="dist">
              <a:spcBef>
                <a:spcPct val="50000"/>
              </a:spcBef>
            </a:pPr>
            <a:r>
              <a:rPr lang="es-ES" sz="2800" b="1">
                <a:solidFill>
                  <a:schemeClr val="tx2"/>
                </a:solidFill>
                <a:latin typeface="Arial" charset="0"/>
              </a:rPr>
              <a:t>Cambios en l</a:t>
            </a:r>
            <a:r>
              <a:rPr lang="es-MX" sz="2800" b="1">
                <a:solidFill>
                  <a:schemeClr val="tx2"/>
                </a:solidFill>
                <a:latin typeface="Arial" charset="0"/>
              </a:rPr>
              <a:t>os</a:t>
            </a:r>
            <a:r>
              <a:rPr lang="es-ES" sz="2800" b="1">
                <a:solidFill>
                  <a:schemeClr val="tx2"/>
                </a:solidFill>
                <a:latin typeface="Arial" charset="0"/>
              </a:rPr>
              <a:t> precios relativos de los bienes tienen efectos distributivos sobre las rentas de los factores</a:t>
            </a:r>
            <a:endParaRPr lang="es-ES" sz="2800" b="1">
              <a:solidFill>
                <a:schemeClr val="tx2"/>
              </a:solidFill>
              <a:latin typeface="Arial Narrow" pitchFamily="34" charset="0"/>
            </a:endParaRPr>
          </a:p>
        </p:txBody>
      </p:sp>
      <p:sp>
        <p:nvSpPr>
          <p:cNvPr id="413700" name="Text Box 4"/>
          <p:cNvSpPr txBox="1">
            <a:spLocks noChangeArrowheads="1"/>
          </p:cNvSpPr>
          <p:nvPr/>
        </p:nvSpPr>
        <p:spPr bwMode="auto">
          <a:xfrm>
            <a:off x="755650" y="4437063"/>
            <a:ext cx="7772400" cy="1524000"/>
          </a:xfrm>
          <a:prstGeom prst="rect">
            <a:avLst/>
          </a:prstGeom>
          <a:noFill/>
          <a:ln w="9525">
            <a:noFill/>
            <a:miter lim="800000"/>
            <a:headEnd/>
            <a:tailEnd/>
          </a:ln>
          <a:effectLst/>
        </p:spPr>
        <p:txBody>
          <a:bodyPr>
            <a:spAutoFit/>
          </a:bodyPr>
          <a:lstStyle/>
          <a:p>
            <a:pPr>
              <a:spcBef>
                <a:spcPct val="50000"/>
              </a:spcBef>
            </a:pPr>
            <a:r>
              <a:rPr lang="es-ES">
                <a:solidFill>
                  <a:schemeClr val="tx2"/>
                </a:solidFill>
                <a:latin typeface="Arial" charset="0"/>
              </a:rPr>
              <a:t>Ejemplo:</a:t>
            </a:r>
          </a:p>
          <a:p>
            <a:pPr>
              <a:spcBef>
                <a:spcPct val="50000"/>
              </a:spcBef>
            </a:pPr>
            <a:r>
              <a:rPr lang="es-ES" sz="2000">
                <a:solidFill>
                  <a:schemeClr val="tx2"/>
                </a:solidFill>
                <a:latin typeface="Arial" charset="0"/>
              </a:rPr>
              <a:t>¿Cómo afectará al salario de los trabajadores no cualificados de la industria textil europea la eliminación de las cuotas a la importación de textil de China en 2005?</a:t>
            </a:r>
            <a:endParaRPr lang="es-ES" sz="2000">
              <a:solidFill>
                <a:schemeClr val="tx2"/>
              </a:solidFill>
              <a:latin typeface="Arial Narrow" pitchFamily="34" charset="0"/>
            </a:endParaRPr>
          </a:p>
        </p:txBody>
      </p:sp>
      <p:sp>
        <p:nvSpPr>
          <p:cNvPr id="413701" name="Rectangle 5"/>
          <p:cNvSpPr>
            <a:spLocks noChangeArrowheads="1"/>
          </p:cNvSpPr>
          <p:nvPr/>
        </p:nvSpPr>
        <p:spPr bwMode="auto">
          <a:xfrm>
            <a:off x="395288" y="0"/>
            <a:ext cx="8424862"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2.2. Teorema de Stolper-Samuelson</a:t>
            </a:r>
            <a:endParaRPr lang="es-ES_tradnl" sz="400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body" idx="1"/>
          </p:nvPr>
        </p:nvSpPr>
        <p:spPr>
          <a:xfrm>
            <a:off x="685800" y="1295400"/>
            <a:ext cx="7772400" cy="4800600"/>
          </a:xfrm>
        </p:spPr>
        <p:txBody>
          <a:bodyPr/>
          <a:lstStyle/>
          <a:p>
            <a:pPr algn="just">
              <a:spcBef>
                <a:spcPct val="50000"/>
              </a:spcBef>
              <a:buFontTx/>
              <a:buNone/>
            </a:pPr>
            <a:r>
              <a:rPr lang="es-MX" sz="2800" b="1" u="sng">
                <a:solidFill>
                  <a:schemeClr val="tx2"/>
                </a:solidFill>
              </a:rPr>
              <a:t>Definiciones</a:t>
            </a:r>
            <a:endParaRPr lang="es-ES" sz="2800" b="1" u="sng">
              <a:solidFill>
                <a:schemeClr val="tx2"/>
              </a:solidFill>
            </a:endParaRPr>
          </a:p>
          <a:p>
            <a:pPr algn="just">
              <a:spcBef>
                <a:spcPct val="50000"/>
              </a:spcBef>
              <a:buFontTx/>
              <a:buNone/>
            </a:pPr>
            <a:r>
              <a:rPr lang="es-ES" sz="2000">
                <a:solidFill>
                  <a:schemeClr val="tx2"/>
                </a:solidFill>
              </a:rPr>
              <a:t>P</a:t>
            </a:r>
            <a:r>
              <a:rPr lang="es-MX" sz="2000">
                <a:solidFill>
                  <a:schemeClr val="tx2"/>
                </a:solidFill>
              </a:rPr>
              <a:t>v</a:t>
            </a:r>
            <a:r>
              <a:rPr lang="es-ES" sz="2000">
                <a:solidFill>
                  <a:schemeClr val="tx2"/>
                </a:solidFill>
              </a:rPr>
              <a:t> = precio de 1 </a:t>
            </a:r>
            <a:r>
              <a:rPr lang="es-MX" sz="2000">
                <a:solidFill>
                  <a:schemeClr val="tx2"/>
                </a:solidFill>
              </a:rPr>
              <a:t>metro de tela (vestido)</a:t>
            </a:r>
            <a:endParaRPr lang="es-ES" sz="2000">
              <a:solidFill>
                <a:schemeClr val="tx2"/>
              </a:solidFill>
            </a:endParaRPr>
          </a:p>
          <a:p>
            <a:pPr algn="just">
              <a:spcBef>
                <a:spcPct val="50000"/>
              </a:spcBef>
              <a:buFontTx/>
              <a:buNone/>
            </a:pPr>
            <a:r>
              <a:rPr lang="es-ES" sz="2000">
                <a:solidFill>
                  <a:schemeClr val="tx2"/>
                </a:solidFill>
              </a:rPr>
              <a:t>P</a:t>
            </a:r>
            <a:r>
              <a:rPr lang="es-MX" sz="2000">
                <a:solidFill>
                  <a:schemeClr val="tx2"/>
                </a:solidFill>
              </a:rPr>
              <a:t>a</a:t>
            </a:r>
            <a:r>
              <a:rPr lang="es-ES" sz="2000">
                <a:solidFill>
                  <a:schemeClr val="tx2"/>
                </a:solidFill>
              </a:rPr>
              <a:t> = precio de 1 caloría de alimento</a:t>
            </a:r>
          </a:p>
          <a:p>
            <a:pPr algn="just">
              <a:spcBef>
                <a:spcPct val="50000"/>
              </a:spcBef>
              <a:buFontTx/>
              <a:buNone/>
            </a:pPr>
            <a:r>
              <a:rPr lang="es-ES" sz="2000">
                <a:solidFill>
                  <a:schemeClr val="tx2"/>
                </a:solidFill>
              </a:rPr>
              <a:t>w = salario de 1 hora de trabajo (retribución del factor trabajo)</a:t>
            </a:r>
          </a:p>
          <a:p>
            <a:pPr algn="just">
              <a:spcBef>
                <a:spcPct val="50000"/>
              </a:spcBef>
              <a:buFontTx/>
              <a:buNone/>
            </a:pPr>
            <a:r>
              <a:rPr lang="es-ES" sz="2000">
                <a:solidFill>
                  <a:schemeClr val="tx2"/>
                </a:solidFill>
              </a:rPr>
              <a:t> r = renta que se paga por la utilización de 1 hectárea de tierra (retribución del factor tierra)</a:t>
            </a:r>
            <a:endParaRPr lang="es-MX" sz="2000">
              <a:solidFill>
                <a:schemeClr val="tx2"/>
              </a:solidFill>
            </a:endParaRPr>
          </a:p>
          <a:p>
            <a:pPr algn="just">
              <a:spcBef>
                <a:spcPct val="50000"/>
              </a:spcBef>
              <a:buFontTx/>
              <a:buNone/>
            </a:pPr>
            <a:r>
              <a:rPr lang="es-MX" sz="2800" b="1" u="sng">
                <a:solidFill>
                  <a:schemeClr val="tx2"/>
                </a:solidFill>
              </a:rPr>
              <a:t>Bajo </a:t>
            </a:r>
            <a:r>
              <a:rPr lang="es-ES" sz="2800" b="1" u="sng">
                <a:solidFill>
                  <a:schemeClr val="tx2"/>
                </a:solidFill>
              </a:rPr>
              <a:t>competencia perfecta</a:t>
            </a:r>
            <a:r>
              <a:rPr lang="es-MX" sz="2800">
                <a:solidFill>
                  <a:schemeClr val="tx2"/>
                </a:solidFill>
              </a:rPr>
              <a:t>: </a:t>
            </a:r>
            <a:r>
              <a:rPr lang="es-ES_tradnl" sz="2400">
                <a:solidFill>
                  <a:schemeClr val="tx2"/>
                </a:solidFill>
              </a:rPr>
              <a:t>precio=coste de producción</a:t>
            </a:r>
            <a:endParaRPr lang="es-ES" sz="2400"/>
          </a:p>
        </p:txBody>
      </p:sp>
      <p:grpSp>
        <p:nvGrpSpPr>
          <p:cNvPr id="414723" name="Group 3"/>
          <p:cNvGrpSpPr>
            <a:grpSpLocks/>
          </p:cNvGrpSpPr>
          <p:nvPr/>
        </p:nvGrpSpPr>
        <p:grpSpPr bwMode="auto">
          <a:xfrm>
            <a:off x="1401763" y="5160963"/>
            <a:ext cx="5257800" cy="1292225"/>
            <a:chOff x="384" y="2976"/>
            <a:chExt cx="3312" cy="814"/>
          </a:xfrm>
        </p:grpSpPr>
        <p:graphicFrame>
          <p:nvGraphicFramePr>
            <p:cNvPr id="414724" name="Object 4"/>
            <p:cNvGraphicFramePr>
              <a:graphicFrameLocks noChangeAspect="1"/>
            </p:cNvGraphicFramePr>
            <p:nvPr/>
          </p:nvGraphicFramePr>
          <p:xfrm>
            <a:off x="1680" y="2976"/>
            <a:ext cx="2016" cy="432"/>
          </p:xfrm>
          <a:graphic>
            <a:graphicData uri="http://schemas.openxmlformats.org/presentationml/2006/ole">
              <p:oleObj spid="_x0000_s414724" name="Ecuación" r:id="rId3" imgW="1066680" imgH="228600" progId="Equation.3">
                <p:embed/>
              </p:oleObj>
            </a:graphicData>
          </a:graphic>
        </p:graphicFrame>
        <p:graphicFrame>
          <p:nvGraphicFramePr>
            <p:cNvPr id="414725" name="Object 5"/>
            <p:cNvGraphicFramePr>
              <a:graphicFrameLocks noChangeAspect="1"/>
            </p:cNvGraphicFramePr>
            <p:nvPr/>
          </p:nvGraphicFramePr>
          <p:xfrm>
            <a:off x="1617" y="3360"/>
            <a:ext cx="2046" cy="430"/>
          </p:xfrm>
          <a:graphic>
            <a:graphicData uri="http://schemas.openxmlformats.org/presentationml/2006/ole">
              <p:oleObj spid="_x0000_s414725" name="Ecuación" r:id="rId4" imgW="1028520" imgH="215640" progId="Equation.3">
                <p:embed/>
              </p:oleObj>
            </a:graphicData>
          </a:graphic>
        </p:graphicFrame>
        <p:sp>
          <p:nvSpPr>
            <p:cNvPr id="414726" name="Text Box 6"/>
            <p:cNvSpPr txBox="1">
              <a:spLocks noChangeArrowheads="1"/>
            </p:cNvSpPr>
            <p:nvPr/>
          </p:nvSpPr>
          <p:spPr bwMode="auto">
            <a:xfrm>
              <a:off x="432" y="2976"/>
              <a:ext cx="960" cy="327"/>
            </a:xfrm>
            <a:prstGeom prst="rect">
              <a:avLst/>
            </a:prstGeom>
            <a:noFill/>
            <a:ln w="9525">
              <a:noFill/>
              <a:miter lim="800000"/>
              <a:headEnd/>
              <a:tailEnd/>
            </a:ln>
            <a:effectLst/>
          </p:spPr>
          <p:txBody>
            <a:bodyPr>
              <a:spAutoFit/>
            </a:bodyPr>
            <a:lstStyle/>
            <a:p>
              <a:pPr>
                <a:spcBef>
                  <a:spcPct val="50000"/>
                </a:spcBef>
              </a:pPr>
              <a:r>
                <a:rPr lang="es-ES_tradnl" sz="2800">
                  <a:solidFill>
                    <a:schemeClr val="tx2"/>
                  </a:solidFill>
                </a:rPr>
                <a:t>Vestido</a:t>
              </a:r>
              <a:endParaRPr lang="es-ES" sz="2800">
                <a:solidFill>
                  <a:schemeClr val="tx2"/>
                </a:solidFill>
              </a:endParaRPr>
            </a:p>
          </p:txBody>
        </p:sp>
        <p:sp>
          <p:nvSpPr>
            <p:cNvPr id="414727" name="Text Box 7"/>
            <p:cNvSpPr txBox="1">
              <a:spLocks noChangeArrowheads="1"/>
            </p:cNvSpPr>
            <p:nvPr/>
          </p:nvSpPr>
          <p:spPr bwMode="auto">
            <a:xfrm>
              <a:off x="384" y="3408"/>
              <a:ext cx="1296" cy="327"/>
            </a:xfrm>
            <a:prstGeom prst="rect">
              <a:avLst/>
            </a:prstGeom>
            <a:noFill/>
            <a:ln w="9525">
              <a:noFill/>
              <a:miter lim="800000"/>
              <a:headEnd/>
              <a:tailEnd/>
            </a:ln>
            <a:effectLst/>
          </p:spPr>
          <p:txBody>
            <a:bodyPr>
              <a:spAutoFit/>
            </a:bodyPr>
            <a:lstStyle/>
            <a:p>
              <a:pPr>
                <a:spcBef>
                  <a:spcPct val="50000"/>
                </a:spcBef>
              </a:pPr>
              <a:r>
                <a:rPr lang="es-ES_tradnl" sz="2800">
                  <a:solidFill>
                    <a:schemeClr val="tx2"/>
                  </a:solidFill>
                </a:rPr>
                <a:t>Alimento</a:t>
              </a:r>
              <a:endParaRPr lang="es-ES" sz="2800">
                <a:solidFill>
                  <a:schemeClr val="tx2"/>
                </a:solidFill>
              </a:endParaRPr>
            </a:p>
          </p:txBody>
        </p:sp>
      </p:grpSp>
      <p:sp>
        <p:nvSpPr>
          <p:cNvPr id="414728" name="Rectangle 8"/>
          <p:cNvSpPr>
            <a:spLocks noChangeArrowheads="1"/>
          </p:cNvSpPr>
          <p:nvPr/>
        </p:nvSpPr>
        <p:spPr bwMode="auto">
          <a:xfrm>
            <a:off x="395288" y="0"/>
            <a:ext cx="8424862"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2.2. Teorema de Stolper-Samuelson</a:t>
            </a:r>
            <a:endParaRPr lang="es-ES_tradnl" sz="400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5746" name="Rectangle 2"/>
          <p:cNvSpPr>
            <a:spLocks noGrp="1" noChangeArrowheads="1"/>
          </p:cNvSpPr>
          <p:nvPr>
            <p:ph type="body" idx="1"/>
          </p:nvPr>
        </p:nvSpPr>
        <p:spPr>
          <a:xfrm>
            <a:off x="179388" y="1125538"/>
            <a:ext cx="5791200" cy="1219200"/>
          </a:xfrm>
          <a:noFill/>
          <a:ln/>
        </p:spPr>
        <p:txBody>
          <a:bodyPr/>
          <a:lstStyle/>
          <a:p>
            <a:r>
              <a:rPr lang="es-ES_tradnl" sz="2400"/>
              <a:t>Determinación precio de los factores</a:t>
            </a:r>
          </a:p>
          <a:p>
            <a:pPr lvl="1"/>
            <a:r>
              <a:rPr lang="es-ES_tradnl" sz="2000"/>
              <a:t>Competencia perfecta</a:t>
            </a:r>
          </a:p>
          <a:p>
            <a:pPr lvl="1"/>
            <a:r>
              <a:rPr lang="es-ES_tradnl" sz="2000"/>
              <a:t>Perfecta movilidad de factores</a:t>
            </a:r>
          </a:p>
        </p:txBody>
      </p:sp>
      <p:sp>
        <p:nvSpPr>
          <p:cNvPr id="415747" name="Line 3"/>
          <p:cNvSpPr>
            <a:spLocks noChangeShapeType="1"/>
          </p:cNvSpPr>
          <p:nvPr/>
        </p:nvSpPr>
        <p:spPr bwMode="auto">
          <a:xfrm>
            <a:off x="1795463" y="2587625"/>
            <a:ext cx="3175" cy="3430588"/>
          </a:xfrm>
          <a:prstGeom prst="line">
            <a:avLst/>
          </a:prstGeom>
          <a:noFill/>
          <a:ln w="9525">
            <a:solidFill>
              <a:schemeClr val="tx1"/>
            </a:solidFill>
            <a:round/>
            <a:headEnd/>
            <a:tailEnd/>
          </a:ln>
          <a:effectLst/>
        </p:spPr>
        <p:txBody>
          <a:bodyPr wrap="none" anchor="ctr"/>
          <a:lstStyle/>
          <a:p>
            <a:endParaRPr lang="en-US"/>
          </a:p>
        </p:txBody>
      </p:sp>
      <p:sp>
        <p:nvSpPr>
          <p:cNvPr id="415748" name="Line 4"/>
          <p:cNvSpPr>
            <a:spLocks noChangeShapeType="1"/>
          </p:cNvSpPr>
          <p:nvPr/>
        </p:nvSpPr>
        <p:spPr bwMode="auto">
          <a:xfrm>
            <a:off x="1795463" y="6018213"/>
            <a:ext cx="5029200" cy="0"/>
          </a:xfrm>
          <a:prstGeom prst="line">
            <a:avLst/>
          </a:prstGeom>
          <a:noFill/>
          <a:ln w="9525">
            <a:solidFill>
              <a:schemeClr val="tx1"/>
            </a:solidFill>
            <a:round/>
            <a:headEnd/>
            <a:tailEnd/>
          </a:ln>
          <a:effectLst/>
        </p:spPr>
        <p:txBody>
          <a:bodyPr wrap="none" anchor="ctr"/>
          <a:lstStyle/>
          <a:p>
            <a:endParaRPr lang="en-US"/>
          </a:p>
        </p:txBody>
      </p:sp>
      <p:graphicFrame>
        <p:nvGraphicFramePr>
          <p:cNvPr id="415749" name="Object 5"/>
          <p:cNvGraphicFramePr>
            <a:graphicFrameLocks noChangeAspect="1"/>
          </p:cNvGraphicFramePr>
          <p:nvPr/>
        </p:nvGraphicFramePr>
        <p:xfrm>
          <a:off x="1414463" y="2436813"/>
          <a:ext cx="263525" cy="314325"/>
        </p:xfrm>
        <a:graphic>
          <a:graphicData uri="http://schemas.openxmlformats.org/presentationml/2006/ole">
            <p:oleObj spid="_x0000_s415749" name="Equation" r:id="rId4" imgW="139680" imgH="152280" progId="">
              <p:embed/>
            </p:oleObj>
          </a:graphicData>
        </a:graphic>
      </p:graphicFrame>
      <p:graphicFrame>
        <p:nvGraphicFramePr>
          <p:cNvPr id="415750" name="Object 6"/>
          <p:cNvGraphicFramePr>
            <a:graphicFrameLocks noChangeAspect="1"/>
          </p:cNvGraphicFramePr>
          <p:nvPr/>
        </p:nvGraphicFramePr>
        <p:xfrm>
          <a:off x="6977063" y="5865813"/>
          <a:ext cx="331787" cy="339725"/>
        </p:xfrm>
        <a:graphic>
          <a:graphicData uri="http://schemas.openxmlformats.org/presentationml/2006/ole">
            <p:oleObj spid="_x0000_s415750" name="Equation" r:id="rId5" imgW="177480" imgH="164880" progId="">
              <p:embed/>
            </p:oleObj>
          </a:graphicData>
        </a:graphic>
      </p:graphicFrame>
      <p:grpSp>
        <p:nvGrpSpPr>
          <p:cNvPr id="415751" name="Group 7"/>
          <p:cNvGrpSpPr>
            <a:grpSpLocks/>
          </p:cNvGrpSpPr>
          <p:nvPr/>
        </p:nvGrpSpPr>
        <p:grpSpPr bwMode="auto">
          <a:xfrm>
            <a:off x="1001713" y="2897188"/>
            <a:ext cx="3155950" cy="3916362"/>
            <a:chOff x="556" y="1682"/>
            <a:chExt cx="1988" cy="2467"/>
          </a:xfrm>
        </p:grpSpPr>
        <p:sp>
          <p:nvSpPr>
            <p:cNvPr id="415752" name="Line 8"/>
            <p:cNvSpPr>
              <a:spLocks noChangeShapeType="1"/>
            </p:cNvSpPr>
            <p:nvPr/>
          </p:nvSpPr>
          <p:spPr bwMode="auto">
            <a:xfrm>
              <a:off x="1056" y="1741"/>
              <a:ext cx="1154" cy="1907"/>
            </a:xfrm>
            <a:prstGeom prst="line">
              <a:avLst/>
            </a:prstGeom>
            <a:noFill/>
            <a:ln w="9525">
              <a:solidFill>
                <a:schemeClr val="tx1"/>
              </a:solidFill>
              <a:round/>
              <a:headEnd/>
              <a:tailEnd/>
            </a:ln>
            <a:effectLst/>
          </p:spPr>
          <p:txBody>
            <a:bodyPr wrap="none" anchor="ctr"/>
            <a:lstStyle/>
            <a:p>
              <a:endParaRPr lang="en-US"/>
            </a:p>
          </p:txBody>
        </p:sp>
        <p:graphicFrame>
          <p:nvGraphicFramePr>
            <p:cNvPr id="415753" name="Object 9"/>
            <p:cNvGraphicFramePr>
              <a:graphicFrameLocks noChangeAspect="1"/>
            </p:cNvGraphicFramePr>
            <p:nvPr/>
          </p:nvGraphicFramePr>
          <p:xfrm>
            <a:off x="556" y="1682"/>
            <a:ext cx="489" cy="476"/>
          </p:xfrm>
          <a:graphic>
            <a:graphicData uri="http://schemas.openxmlformats.org/presentationml/2006/ole">
              <p:oleObj spid="_x0000_s415753" name="Equation" r:id="rId6" imgW="545760" imgH="482400" progId="">
                <p:embed/>
              </p:oleObj>
            </a:graphicData>
          </a:graphic>
        </p:graphicFrame>
        <p:graphicFrame>
          <p:nvGraphicFramePr>
            <p:cNvPr id="415754" name="Object 10"/>
            <p:cNvGraphicFramePr>
              <a:graphicFrameLocks noChangeAspect="1"/>
            </p:cNvGraphicFramePr>
            <p:nvPr/>
          </p:nvGraphicFramePr>
          <p:xfrm>
            <a:off x="2044" y="3672"/>
            <a:ext cx="500" cy="477"/>
          </p:xfrm>
          <a:graphic>
            <a:graphicData uri="http://schemas.openxmlformats.org/presentationml/2006/ole">
              <p:oleObj spid="_x0000_s415754" name="Equation" r:id="rId7" imgW="558720" imgH="482400" progId="">
                <p:embed/>
              </p:oleObj>
            </a:graphicData>
          </a:graphic>
        </p:graphicFrame>
      </p:grpSp>
      <p:grpSp>
        <p:nvGrpSpPr>
          <p:cNvPr id="415755" name="Group 11"/>
          <p:cNvGrpSpPr>
            <a:grpSpLocks/>
          </p:cNvGrpSpPr>
          <p:nvPr/>
        </p:nvGrpSpPr>
        <p:grpSpPr bwMode="auto">
          <a:xfrm>
            <a:off x="1154113" y="3887788"/>
            <a:ext cx="4913312" cy="2892425"/>
            <a:chOff x="652" y="2306"/>
            <a:chExt cx="3095" cy="1822"/>
          </a:xfrm>
        </p:grpSpPr>
        <p:sp>
          <p:nvSpPr>
            <p:cNvPr id="415756" name="Line 12"/>
            <p:cNvSpPr>
              <a:spLocks noChangeShapeType="1"/>
            </p:cNvSpPr>
            <p:nvPr/>
          </p:nvSpPr>
          <p:spPr bwMode="auto">
            <a:xfrm>
              <a:off x="1056" y="2631"/>
              <a:ext cx="2539" cy="1017"/>
            </a:xfrm>
            <a:prstGeom prst="line">
              <a:avLst/>
            </a:prstGeom>
            <a:noFill/>
            <a:ln w="9525">
              <a:solidFill>
                <a:schemeClr val="tx1"/>
              </a:solidFill>
              <a:round/>
              <a:headEnd/>
              <a:tailEnd/>
            </a:ln>
            <a:effectLst/>
          </p:spPr>
          <p:txBody>
            <a:bodyPr wrap="none" anchor="ctr"/>
            <a:lstStyle/>
            <a:p>
              <a:endParaRPr lang="en-US"/>
            </a:p>
          </p:txBody>
        </p:sp>
        <p:graphicFrame>
          <p:nvGraphicFramePr>
            <p:cNvPr id="415757" name="Object 13"/>
            <p:cNvGraphicFramePr>
              <a:graphicFrameLocks noChangeAspect="1"/>
            </p:cNvGraphicFramePr>
            <p:nvPr/>
          </p:nvGraphicFramePr>
          <p:xfrm>
            <a:off x="652" y="2306"/>
            <a:ext cx="413" cy="422"/>
          </p:xfrm>
          <a:graphic>
            <a:graphicData uri="http://schemas.openxmlformats.org/presentationml/2006/ole">
              <p:oleObj spid="_x0000_s415757" name="Equation" r:id="rId8" imgW="520560" imgH="482400" progId="">
                <p:embed/>
              </p:oleObj>
            </a:graphicData>
          </a:graphic>
        </p:graphicFrame>
        <p:graphicFrame>
          <p:nvGraphicFramePr>
            <p:cNvPr id="415758" name="Object 14"/>
            <p:cNvGraphicFramePr>
              <a:graphicFrameLocks noChangeAspect="1"/>
            </p:cNvGraphicFramePr>
            <p:nvPr/>
          </p:nvGraphicFramePr>
          <p:xfrm>
            <a:off x="3319" y="3698"/>
            <a:ext cx="428" cy="430"/>
          </p:xfrm>
          <a:graphic>
            <a:graphicData uri="http://schemas.openxmlformats.org/presentationml/2006/ole">
              <p:oleObj spid="_x0000_s415758" name="Equation" r:id="rId9" imgW="533160" imgH="482400" progId="">
                <p:embed/>
              </p:oleObj>
            </a:graphicData>
          </a:graphic>
        </p:graphicFrame>
      </p:grpSp>
      <p:graphicFrame>
        <p:nvGraphicFramePr>
          <p:cNvPr id="415759" name="Object 15"/>
          <p:cNvGraphicFramePr>
            <a:graphicFrameLocks noChangeAspect="1"/>
          </p:cNvGraphicFramePr>
          <p:nvPr/>
        </p:nvGraphicFramePr>
        <p:xfrm>
          <a:off x="5689600" y="3457575"/>
          <a:ext cx="2266950" cy="1484313"/>
        </p:xfrm>
        <a:graphic>
          <a:graphicData uri="http://schemas.openxmlformats.org/presentationml/2006/ole">
            <p:oleObj spid="_x0000_s415759" name="Equation" r:id="rId10" imgW="850680" imgH="558720" progId="">
              <p:embed/>
            </p:oleObj>
          </a:graphicData>
        </a:graphic>
      </p:graphicFrame>
      <p:grpSp>
        <p:nvGrpSpPr>
          <p:cNvPr id="415760" name="Group 16"/>
          <p:cNvGrpSpPr>
            <a:grpSpLocks/>
          </p:cNvGrpSpPr>
          <p:nvPr/>
        </p:nvGrpSpPr>
        <p:grpSpPr bwMode="auto">
          <a:xfrm>
            <a:off x="5375275" y="2133600"/>
            <a:ext cx="3300413" cy="1292225"/>
            <a:chOff x="3297" y="1344"/>
            <a:chExt cx="2079" cy="814"/>
          </a:xfrm>
        </p:grpSpPr>
        <p:graphicFrame>
          <p:nvGraphicFramePr>
            <p:cNvPr id="415761" name="Object 17"/>
            <p:cNvGraphicFramePr>
              <a:graphicFrameLocks noChangeAspect="1"/>
            </p:cNvGraphicFramePr>
            <p:nvPr/>
          </p:nvGraphicFramePr>
          <p:xfrm>
            <a:off x="3360" y="1344"/>
            <a:ext cx="2016" cy="432"/>
          </p:xfrm>
          <a:graphic>
            <a:graphicData uri="http://schemas.openxmlformats.org/presentationml/2006/ole">
              <p:oleObj spid="_x0000_s415761" name="Ecuación" r:id="rId11" imgW="1066680" imgH="228600" progId="Equation.3">
                <p:embed/>
              </p:oleObj>
            </a:graphicData>
          </a:graphic>
        </p:graphicFrame>
        <p:graphicFrame>
          <p:nvGraphicFramePr>
            <p:cNvPr id="415762" name="Object 18"/>
            <p:cNvGraphicFramePr>
              <a:graphicFrameLocks noChangeAspect="1"/>
            </p:cNvGraphicFramePr>
            <p:nvPr/>
          </p:nvGraphicFramePr>
          <p:xfrm>
            <a:off x="3297" y="1728"/>
            <a:ext cx="2046" cy="430"/>
          </p:xfrm>
          <a:graphic>
            <a:graphicData uri="http://schemas.openxmlformats.org/presentationml/2006/ole">
              <p:oleObj spid="_x0000_s415762" name="Ecuación" r:id="rId12" imgW="1028520" imgH="215640" progId="Equation.3">
                <p:embed/>
              </p:oleObj>
            </a:graphicData>
          </a:graphic>
        </p:graphicFrame>
      </p:grpSp>
      <p:grpSp>
        <p:nvGrpSpPr>
          <p:cNvPr id="415763" name="Group 19"/>
          <p:cNvGrpSpPr>
            <a:grpSpLocks/>
          </p:cNvGrpSpPr>
          <p:nvPr/>
        </p:nvGrpSpPr>
        <p:grpSpPr bwMode="auto">
          <a:xfrm>
            <a:off x="1535113" y="3351213"/>
            <a:ext cx="3263900" cy="3117850"/>
            <a:chOff x="892" y="1968"/>
            <a:chExt cx="2056" cy="1964"/>
          </a:xfrm>
        </p:grpSpPr>
        <p:grpSp>
          <p:nvGrpSpPr>
            <p:cNvPr id="415764" name="Group 20"/>
            <p:cNvGrpSpPr>
              <a:grpSpLocks/>
            </p:cNvGrpSpPr>
            <p:nvPr/>
          </p:nvGrpSpPr>
          <p:grpSpPr bwMode="auto">
            <a:xfrm>
              <a:off x="892" y="2882"/>
              <a:ext cx="939" cy="1050"/>
              <a:chOff x="892" y="2882"/>
              <a:chExt cx="939" cy="1050"/>
            </a:xfrm>
          </p:grpSpPr>
          <p:sp>
            <p:nvSpPr>
              <p:cNvPr id="415765" name="Oval 21"/>
              <p:cNvSpPr>
                <a:spLocks noChangeArrowheads="1"/>
              </p:cNvSpPr>
              <p:nvPr/>
            </p:nvSpPr>
            <p:spPr bwMode="auto">
              <a:xfrm>
                <a:off x="1708" y="2882"/>
                <a:ext cx="96" cy="96"/>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15766" name="Line 22"/>
              <p:cNvSpPr>
                <a:spLocks noChangeShapeType="1"/>
              </p:cNvSpPr>
              <p:nvPr/>
            </p:nvSpPr>
            <p:spPr bwMode="auto">
              <a:xfrm>
                <a:off x="1084" y="2930"/>
                <a:ext cx="672" cy="0"/>
              </a:xfrm>
              <a:prstGeom prst="line">
                <a:avLst/>
              </a:prstGeom>
              <a:noFill/>
              <a:ln w="9525">
                <a:solidFill>
                  <a:schemeClr val="tx1"/>
                </a:solidFill>
                <a:prstDash val="dash"/>
                <a:round/>
                <a:headEnd/>
                <a:tailEnd/>
              </a:ln>
              <a:effectLst/>
            </p:spPr>
            <p:txBody>
              <a:bodyPr wrap="none" anchor="ctr"/>
              <a:lstStyle/>
              <a:p>
                <a:endParaRPr lang="en-US"/>
              </a:p>
            </p:txBody>
          </p:sp>
          <p:sp>
            <p:nvSpPr>
              <p:cNvPr id="415767" name="Line 23"/>
              <p:cNvSpPr>
                <a:spLocks noChangeShapeType="1"/>
              </p:cNvSpPr>
              <p:nvPr/>
            </p:nvSpPr>
            <p:spPr bwMode="auto">
              <a:xfrm flipH="1">
                <a:off x="1756" y="2928"/>
                <a:ext cx="20" cy="722"/>
              </a:xfrm>
              <a:prstGeom prst="line">
                <a:avLst/>
              </a:prstGeom>
              <a:noFill/>
              <a:ln w="9525">
                <a:solidFill>
                  <a:schemeClr val="tx1"/>
                </a:solidFill>
                <a:prstDash val="dash"/>
                <a:round/>
                <a:headEnd/>
                <a:tailEnd/>
              </a:ln>
              <a:effectLst/>
            </p:spPr>
            <p:txBody>
              <a:bodyPr wrap="none" anchor="ctr"/>
              <a:lstStyle/>
              <a:p>
                <a:endParaRPr lang="en-US"/>
              </a:p>
            </p:txBody>
          </p:sp>
          <p:graphicFrame>
            <p:nvGraphicFramePr>
              <p:cNvPr id="415768" name="Object 24"/>
              <p:cNvGraphicFramePr>
                <a:graphicFrameLocks noChangeAspect="1"/>
              </p:cNvGraphicFramePr>
              <p:nvPr/>
            </p:nvGraphicFramePr>
            <p:xfrm>
              <a:off x="892" y="2882"/>
              <a:ext cx="110" cy="233"/>
            </p:xfrm>
            <a:graphic>
              <a:graphicData uri="http://schemas.openxmlformats.org/presentationml/2006/ole">
                <p:oleObj spid="_x0000_s415768" name="Equation" r:id="rId13" imgW="139680" imgH="266400" progId="">
                  <p:embed/>
                </p:oleObj>
              </a:graphicData>
            </a:graphic>
          </p:graphicFrame>
          <p:graphicFrame>
            <p:nvGraphicFramePr>
              <p:cNvPr id="415769" name="Object 25"/>
              <p:cNvGraphicFramePr>
                <a:graphicFrameLocks noChangeAspect="1"/>
              </p:cNvGraphicFramePr>
              <p:nvPr/>
            </p:nvGraphicFramePr>
            <p:xfrm>
              <a:off x="1660" y="3698"/>
              <a:ext cx="171" cy="234"/>
            </p:xfrm>
            <a:graphic>
              <a:graphicData uri="http://schemas.openxmlformats.org/presentationml/2006/ole">
                <p:oleObj spid="_x0000_s415769" name="Equation" r:id="rId14" imgW="215640" imgH="266400" progId="">
                  <p:embed/>
                </p:oleObj>
              </a:graphicData>
            </a:graphic>
          </p:graphicFrame>
        </p:grpSp>
        <p:sp>
          <p:nvSpPr>
            <p:cNvPr id="415770" name="Text Box 26"/>
            <p:cNvSpPr txBox="1">
              <a:spLocks noChangeArrowheads="1"/>
            </p:cNvSpPr>
            <p:nvPr/>
          </p:nvSpPr>
          <p:spPr bwMode="auto">
            <a:xfrm>
              <a:off x="1296" y="1968"/>
              <a:ext cx="319" cy="288"/>
            </a:xfrm>
            <a:prstGeom prst="rect">
              <a:avLst/>
            </a:prstGeom>
            <a:noFill/>
            <a:ln w="9525">
              <a:noFill/>
              <a:miter lim="800000"/>
              <a:headEnd/>
              <a:tailEnd/>
            </a:ln>
            <a:effectLst/>
          </p:spPr>
          <p:txBody>
            <a:bodyPr wrap="none">
              <a:spAutoFit/>
            </a:bodyPr>
            <a:lstStyle/>
            <a:p>
              <a:r>
                <a:rPr lang="es-MX"/>
                <a:t>Pv</a:t>
              </a:r>
              <a:endParaRPr lang="es-ES"/>
            </a:p>
          </p:txBody>
        </p:sp>
        <p:sp>
          <p:nvSpPr>
            <p:cNvPr id="415771" name="Text Box 27"/>
            <p:cNvSpPr txBox="1">
              <a:spLocks noChangeArrowheads="1"/>
            </p:cNvSpPr>
            <p:nvPr/>
          </p:nvSpPr>
          <p:spPr bwMode="auto">
            <a:xfrm>
              <a:off x="2640" y="2976"/>
              <a:ext cx="308" cy="288"/>
            </a:xfrm>
            <a:prstGeom prst="rect">
              <a:avLst/>
            </a:prstGeom>
            <a:noFill/>
            <a:ln w="9525">
              <a:noFill/>
              <a:miter lim="800000"/>
              <a:headEnd/>
              <a:tailEnd/>
            </a:ln>
            <a:effectLst/>
          </p:spPr>
          <p:txBody>
            <a:bodyPr wrap="none">
              <a:spAutoFit/>
            </a:bodyPr>
            <a:lstStyle/>
            <a:p>
              <a:r>
                <a:rPr lang="es-MX"/>
                <a:t>Pa</a:t>
              </a:r>
              <a:endParaRPr lang="es-ES"/>
            </a:p>
          </p:txBody>
        </p:sp>
      </p:grpSp>
      <p:sp>
        <p:nvSpPr>
          <p:cNvPr id="415772" name="Rectangle 28"/>
          <p:cNvSpPr>
            <a:spLocks noChangeArrowheads="1"/>
          </p:cNvSpPr>
          <p:nvPr/>
        </p:nvSpPr>
        <p:spPr bwMode="auto">
          <a:xfrm>
            <a:off x="395288" y="0"/>
            <a:ext cx="8424862"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2.2. Teorema de Stolper-Samuelson</a:t>
            </a:r>
            <a:endParaRPr lang="es-ES_tradnl" sz="4000">
              <a:solidFill>
                <a:schemeClr val="accent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15760"/>
                                        </p:tgtEl>
                                        <p:attrNameLst>
                                          <p:attrName>style.visibility</p:attrName>
                                        </p:attrNameLst>
                                      </p:cBhvr>
                                      <p:to>
                                        <p:strVal val="visible"/>
                                      </p:to>
                                    </p:set>
                                    <p:anim calcmode="lin" valueType="num">
                                      <p:cBhvr additive="base">
                                        <p:cTn id="7" dur="500" fill="hold"/>
                                        <p:tgtEl>
                                          <p:spTgt spid="415760"/>
                                        </p:tgtEl>
                                        <p:attrNameLst>
                                          <p:attrName>ppt_x</p:attrName>
                                        </p:attrNameLst>
                                      </p:cBhvr>
                                      <p:tavLst>
                                        <p:tav tm="0">
                                          <p:val>
                                            <p:strVal val="0-#ppt_w/2"/>
                                          </p:val>
                                        </p:tav>
                                        <p:tav tm="100000">
                                          <p:val>
                                            <p:strVal val="#ppt_x"/>
                                          </p:val>
                                        </p:tav>
                                      </p:tavLst>
                                    </p:anim>
                                    <p:anim calcmode="lin" valueType="num">
                                      <p:cBhvr additive="base">
                                        <p:cTn id="8" dur="500" fill="hold"/>
                                        <p:tgtEl>
                                          <p:spTgt spid="41576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15759"/>
                                        </p:tgtEl>
                                        <p:attrNameLst>
                                          <p:attrName>style.visibility</p:attrName>
                                        </p:attrNameLst>
                                      </p:cBhvr>
                                      <p:to>
                                        <p:strVal val="visible"/>
                                      </p:to>
                                    </p:set>
                                    <p:anim calcmode="lin" valueType="num">
                                      <p:cBhvr additive="base">
                                        <p:cTn id="13" dur="500" fill="hold"/>
                                        <p:tgtEl>
                                          <p:spTgt spid="415759"/>
                                        </p:tgtEl>
                                        <p:attrNameLst>
                                          <p:attrName>ppt_x</p:attrName>
                                        </p:attrNameLst>
                                      </p:cBhvr>
                                      <p:tavLst>
                                        <p:tav tm="0">
                                          <p:val>
                                            <p:strVal val="0-#ppt_w/2"/>
                                          </p:val>
                                        </p:tav>
                                        <p:tav tm="100000">
                                          <p:val>
                                            <p:strVal val="#ppt_x"/>
                                          </p:val>
                                        </p:tav>
                                      </p:tavLst>
                                    </p:anim>
                                    <p:anim calcmode="lin" valueType="num">
                                      <p:cBhvr additive="base">
                                        <p:cTn id="14" dur="500" fill="hold"/>
                                        <p:tgtEl>
                                          <p:spTgt spid="41575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415746">
                                            <p:txEl>
                                              <p:pRg st="0" end="0"/>
                                            </p:txEl>
                                          </p:spTgt>
                                        </p:tgtEl>
                                        <p:attrNameLst>
                                          <p:attrName>style.visibility</p:attrName>
                                        </p:attrNameLst>
                                      </p:cBhvr>
                                      <p:to>
                                        <p:strVal val="visible"/>
                                      </p:to>
                                    </p:set>
                                    <p:anim calcmode="lin" valueType="num">
                                      <p:cBhvr>
                                        <p:cTn id="19" dur="500" fill="hold"/>
                                        <p:tgtEl>
                                          <p:spTgt spid="415746">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415746">
                                            <p:txEl>
                                              <p:pRg st="0" end="0"/>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415746">
                                            <p:txEl>
                                              <p:pRg st="1" end="1"/>
                                            </p:txEl>
                                          </p:spTgt>
                                        </p:tgtEl>
                                        <p:attrNameLst>
                                          <p:attrName>style.visibility</p:attrName>
                                        </p:attrNameLst>
                                      </p:cBhvr>
                                      <p:to>
                                        <p:strVal val="visible"/>
                                      </p:to>
                                    </p:set>
                                    <p:anim calcmode="lin" valueType="num">
                                      <p:cBhvr>
                                        <p:cTn id="23" dur="500" fill="hold"/>
                                        <p:tgtEl>
                                          <p:spTgt spid="415746">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15746">
                                            <p:txEl>
                                              <p:pRg st="1" end="1"/>
                                            </p:txEl>
                                          </p:spTgt>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415746">
                                            <p:txEl>
                                              <p:pRg st="2" end="2"/>
                                            </p:txEl>
                                          </p:spTgt>
                                        </p:tgtEl>
                                        <p:attrNameLst>
                                          <p:attrName>style.visibility</p:attrName>
                                        </p:attrNameLst>
                                      </p:cBhvr>
                                      <p:to>
                                        <p:strVal val="visible"/>
                                      </p:to>
                                    </p:set>
                                    <p:anim calcmode="lin" valueType="num">
                                      <p:cBhvr>
                                        <p:cTn id="27" dur="500" fill="hold"/>
                                        <p:tgtEl>
                                          <p:spTgt spid="415746">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41574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415751"/>
                                        </p:tgtEl>
                                        <p:attrNameLst>
                                          <p:attrName>style.visibility</p:attrName>
                                        </p:attrNameLst>
                                      </p:cBhvr>
                                      <p:to>
                                        <p:strVal val="visible"/>
                                      </p:to>
                                    </p:set>
                                    <p:anim calcmode="lin" valueType="num">
                                      <p:cBhvr additive="base">
                                        <p:cTn id="33" dur="500" fill="hold"/>
                                        <p:tgtEl>
                                          <p:spTgt spid="415751"/>
                                        </p:tgtEl>
                                        <p:attrNameLst>
                                          <p:attrName>ppt_x</p:attrName>
                                        </p:attrNameLst>
                                      </p:cBhvr>
                                      <p:tavLst>
                                        <p:tav tm="0">
                                          <p:val>
                                            <p:strVal val="0-#ppt_w/2"/>
                                          </p:val>
                                        </p:tav>
                                        <p:tav tm="100000">
                                          <p:val>
                                            <p:strVal val="#ppt_x"/>
                                          </p:val>
                                        </p:tav>
                                      </p:tavLst>
                                    </p:anim>
                                    <p:anim calcmode="lin" valueType="num">
                                      <p:cBhvr additive="base">
                                        <p:cTn id="34" dur="500" fill="hold"/>
                                        <p:tgtEl>
                                          <p:spTgt spid="415751"/>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nodeType="clickEffect">
                                  <p:stCondLst>
                                    <p:cond delay="0"/>
                                  </p:stCondLst>
                                  <p:childTnLst>
                                    <p:set>
                                      <p:cBhvr>
                                        <p:cTn id="38" dur="1" fill="hold">
                                          <p:stCondLst>
                                            <p:cond delay="0"/>
                                          </p:stCondLst>
                                        </p:cTn>
                                        <p:tgtEl>
                                          <p:spTgt spid="415755"/>
                                        </p:tgtEl>
                                        <p:attrNameLst>
                                          <p:attrName>style.visibility</p:attrName>
                                        </p:attrNameLst>
                                      </p:cBhvr>
                                      <p:to>
                                        <p:strVal val="visible"/>
                                      </p:to>
                                    </p:set>
                                    <p:anim calcmode="lin" valueType="num">
                                      <p:cBhvr additive="base">
                                        <p:cTn id="39" dur="500" fill="hold"/>
                                        <p:tgtEl>
                                          <p:spTgt spid="415755"/>
                                        </p:tgtEl>
                                        <p:attrNameLst>
                                          <p:attrName>ppt_x</p:attrName>
                                        </p:attrNameLst>
                                      </p:cBhvr>
                                      <p:tavLst>
                                        <p:tav tm="0">
                                          <p:val>
                                            <p:strVal val="0-#ppt_w/2"/>
                                          </p:val>
                                        </p:tav>
                                        <p:tav tm="100000">
                                          <p:val>
                                            <p:strVal val="#ppt_x"/>
                                          </p:val>
                                        </p:tav>
                                      </p:tavLst>
                                    </p:anim>
                                    <p:anim calcmode="lin" valueType="num">
                                      <p:cBhvr additive="base">
                                        <p:cTn id="40" dur="500" fill="hold"/>
                                        <p:tgtEl>
                                          <p:spTgt spid="415755"/>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415763"/>
                                        </p:tgtEl>
                                        <p:attrNameLst>
                                          <p:attrName>style.visibility</p:attrName>
                                        </p:attrNameLst>
                                      </p:cBhvr>
                                      <p:to>
                                        <p:strVal val="visible"/>
                                      </p:to>
                                    </p:set>
                                    <p:anim calcmode="lin" valueType="num">
                                      <p:cBhvr additive="base">
                                        <p:cTn id="45" dur="500" fill="hold"/>
                                        <p:tgtEl>
                                          <p:spTgt spid="415763"/>
                                        </p:tgtEl>
                                        <p:attrNameLst>
                                          <p:attrName>ppt_x</p:attrName>
                                        </p:attrNameLst>
                                      </p:cBhvr>
                                      <p:tavLst>
                                        <p:tav tm="0">
                                          <p:val>
                                            <p:strVal val="0-#ppt_w/2"/>
                                          </p:val>
                                        </p:tav>
                                        <p:tav tm="100000">
                                          <p:val>
                                            <p:strVal val="#ppt_x"/>
                                          </p:val>
                                        </p:tav>
                                      </p:tavLst>
                                    </p:anim>
                                    <p:anim calcmode="lin" valueType="num">
                                      <p:cBhvr additive="base">
                                        <p:cTn id="46" dur="500" fill="hold"/>
                                        <p:tgtEl>
                                          <p:spTgt spid="4157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4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s-ES_tradnl" b="1"/>
              <a:t>Contenido</a:t>
            </a:r>
            <a:endParaRPr lang="es-ES" b="1"/>
          </a:p>
        </p:txBody>
      </p:sp>
      <p:sp>
        <p:nvSpPr>
          <p:cNvPr id="56344" name="Rectangle 24"/>
          <p:cNvSpPr>
            <a:spLocks noGrp="1" noChangeArrowheads="1"/>
          </p:cNvSpPr>
          <p:nvPr>
            <p:ph type="body" idx="1"/>
          </p:nvPr>
        </p:nvSpPr>
        <p:spPr>
          <a:xfrm>
            <a:off x="611188" y="2205038"/>
            <a:ext cx="8134350" cy="2311400"/>
          </a:xfrm>
          <a:noFill/>
          <a:ln/>
        </p:spPr>
        <p:txBody>
          <a:bodyPr/>
          <a:lstStyle/>
          <a:p>
            <a:pPr>
              <a:buFontTx/>
              <a:buNone/>
            </a:pPr>
            <a:r>
              <a:rPr lang="es-ES_tradnl" sz="1600"/>
              <a:t>1. El modelo de una economía con dos factores.</a:t>
            </a:r>
          </a:p>
          <a:p>
            <a:pPr>
              <a:buFontTx/>
              <a:buNone/>
            </a:pPr>
            <a:r>
              <a:rPr lang="es-ES_tradnl" sz="1600"/>
              <a:t>2. Los cuatro teoremas fundamentales.</a:t>
            </a:r>
          </a:p>
          <a:p>
            <a:pPr lvl="1"/>
            <a:r>
              <a:rPr lang="es-ES_tradnl" sz="1600"/>
              <a:t>Teorema de Stolper-Samuelson</a:t>
            </a:r>
          </a:p>
          <a:p>
            <a:pPr lvl="1"/>
            <a:r>
              <a:rPr lang="es-ES_tradnl" sz="1600"/>
              <a:t>Teorema de Rybzynski</a:t>
            </a:r>
          </a:p>
          <a:p>
            <a:pPr lvl="1"/>
            <a:r>
              <a:rPr lang="es-ES_tradnl" sz="1600"/>
              <a:t>Teorema de Heckscher-Ohlin</a:t>
            </a:r>
          </a:p>
          <a:p>
            <a:pPr lvl="1"/>
            <a:r>
              <a:rPr lang="es-ES_tradnl" sz="1600"/>
              <a:t>Teorema de igualación del precio de los factores</a:t>
            </a:r>
          </a:p>
          <a:p>
            <a:pPr>
              <a:buFontTx/>
              <a:buNone/>
            </a:pPr>
            <a:r>
              <a:rPr lang="es-ES_tradnl" sz="1600"/>
              <a:t>3. Evidencia empírica</a:t>
            </a:r>
            <a:r>
              <a:rPr lang="es-ES" sz="1600"/>
              <a:t>.</a:t>
            </a:r>
          </a:p>
        </p:txBody>
      </p:sp>
      <p:sp>
        <p:nvSpPr>
          <p:cNvPr id="56345" name="Text Box 25"/>
          <p:cNvSpPr txBox="1">
            <a:spLocks noChangeArrowheads="1"/>
          </p:cNvSpPr>
          <p:nvPr/>
        </p:nvSpPr>
        <p:spPr bwMode="auto">
          <a:xfrm>
            <a:off x="611188" y="1700213"/>
            <a:ext cx="7991475" cy="314325"/>
          </a:xfrm>
          <a:prstGeom prst="rect">
            <a:avLst/>
          </a:prstGeom>
          <a:solidFill>
            <a:srgbClr val="DDDDDD"/>
          </a:solidFill>
          <a:ln w="9525">
            <a:solidFill>
              <a:schemeClr val="tx1"/>
            </a:solidFill>
            <a:miter lim="800000"/>
            <a:headEnd/>
            <a:tailEnd/>
          </a:ln>
          <a:effectLst/>
        </p:spPr>
        <p:txBody>
          <a:bodyPr lIns="90000" tIns="46800" rIns="90000" bIns="46800">
            <a:spAutoFit/>
          </a:bodyPr>
          <a:lstStyle/>
          <a:p>
            <a:pPr eaLnBrk="0" hangingPunct="0"/>
            <a:r>
              <a:rPr lang="es-ES" sz="1400">
                <a:latin typeface="Arial" charset="0"/>
                <a:ea typeface="ＭＳ Ｐゴシック" pitchFamily="34" charset="-128"/>
              </a:rPr>
              <a:t>DOTACIONES FACTORIALES Y VENTAJA COMPARATIVA: EL MODELO HECKSCHER-OHLIN</a:t>
            </a:r>
            <a:endParaRPr lang="ru-RU" sz="1400">
              <a:latin typeface="Arial" charset="0"/>
              <a:ea typeface="ＭＳ Ｐゴシック" pitchFamily="34" charset="-128"/>
            </a:endParaRPr>
          </a:p>
        </p:txBody>
      </p:sp>
      <p:sp>
        <p:nvSpPr>
          <p:cNvPr id="56346" name="Line 26"/>
          <p:cNvSpPr>
            <a:spLocks noChangeShapeType="1"/>
          </p:cNvSpPr>
          <p:nvPr/>
        </p:nvSpPr>
        <p:spPr bwMode="auto">
          <a:xfrm>
            <a:off x="611188" y="2276475"/>
            <a:ext cx="0" cy="2152650"/>
          </a:xfrm>
          <a:prstGeom prst="line">
            <a:avLst/>
          </a:prstGeom>
          <a:noFill/>
          <a:ln w="6350">
            <a:solidFill>
              <a:schemeClr val="tx1"/>
            </a:solidFill>
            <a:round/>
            <a:headEnd/>
            <a:tailEnd/>
          </a:ln>
          <a:effectLst/>
        </p:spPr>
        <p:txBody>
          <a:bodyPr lIns="90000" tIns="46800" rIns="90000" bIns="46800">
            <a:spAutoFit/>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7794" name="Rectangle 2"/>
          <p:cNvSpPr>
            <a:spLocks noGrp="1" noChangeArrowheads="1"/>
          </p:cNvSpPr>
          <p:nvPr>
            <p:ph type="body" idx="1"/>
          </p:nvPr>
        </p:nvSpPr>
        <p:spPr>
          <a:xfrm>
            <a:off x="179388" y="1198563"/>
            <a:ext cx="5715000" cy="1150937"/>
          </a:xfrm>
          <a:noFill/>
          <a:ln/>
        </p:spPr>
        <p:txBody>
          <a:bodyPr/>
          <a:lstStyle/>
          <a:p>
            <a:pPr>
              <a:lnSpc>
                <a:spcPct val="90000"/>
              </a:lnSpc>
            </a:pPr>
            <a:r>
              <a:rPr lang="es-ES_tradnl" sz="2000"/>
              <a:t>Efecto sobre precio de los factores de un aumento en el precio de las mercancías</a:t>
            </a:r>
          </a:p>
          <a:p>
            <a:pPr lvl="1">
              <a:lnSpc>
                <a:spcPct val="90000"/>
              </a:lnSpc>
            </a:pPr>
            <a:r>
              <a:rPr lang="es-ES_tradnl" sz="1800"/>
              <a:t>Ejemplo: Aumento en precio de vestido</a:t>
            </a:r>
          </a:p>
        </p:txBody>
      </p:sp>
      <p:sp>
        <p:nvSpPr>
          <p:cNvPr id="417795" name="Line 3"/>
          <p:cNvSpPr>
            <a:spLocks noChangeShapeType="1"/>
          </p:cNvSpPr>
          <p:nvPr/>
        </p:nvSpPr>
        <p:spPr bwMode="auto">
          <a:xfrm>
            <a:off x="1371600" y="2251075"/>
            <a:ext cx="3175" cy="3810000"/>
          </a:xfrm>
          <a:prstGeom prst="line">
            <a:avLst/>
          </a:prstGeom>
          <a:noFill/>
          <a:ln w="9525">
            <a:solidFill>
              <a:schemeClr val="tx1"/>
            </a:solidFill>
            <a:round/>
            <a:headEnd/>
            <a:tailEnd/>
          </a:ln>
          <a:effectLst/>
        </p:spPr>
        <p:txBody>
          <a:bodyPr wrap="none" anchor="ctr"/>
          <a:lstStyle/>
          <a:p>
            <a:endParaRPr lang="en-US"/>
          </a:p>
        </p:txBody>
      </p:sp>
      <p:sp>
        <p:nvSpPr>
          <p:cNvPr id="417796" name="Line 4"/>
          <p:cNvSpPr>
            <a:spLocks noChangeShapeType="1"/>
          </p:cNvSpPr>
          <p:nvPr/>
        </p:nvSpPr>
        <p:spPr bwMode="auto">
          <a:xfrm>
            <a:off x="1371600" y="6061075"/>
            <a:ext cx="5181600" cy="0"/>
          </a:xfrm>
          <a:prstGeom prst="line">
            <a:avLst/>
          </a:prstGeom>
          <a:noFill/>
          <a:ln w="9525">
            <a:solidFill>
              <a:schemeClr val="tx1"/>
            </a:solidFill>
            <a:round/>
            <a:headEnd/>
            <a:tailEnd/>
          </a:ln>
          <a:effectLst/>
        </p:spPr>
        <p:txBody>
          <a:bodyPr wrap="none" anchor="ctr"/>
          <a:lstStyle/>
          <a:p>
            <a:endParaRPr lang="en-US"/>
          </a:p>
        </p:txBody>
      </p:sp>
      <p:graphicFrame>
        <p:nvGraphicFramePr>
          <p:cNvPr id="417797" name="Object 5"/>
          <p:cNvGraphicFramePr>
            <a:graphicFrameLocks noChangeAspect="1"/>
          </p:cNvGraphicFramePr>
          <p:nvPr/>
        </p:nvGraphicFramePr>
        <p:xfrm>
          <a:off x="1484313" y="2149475"/>
          <a:ext cx="207962" cy="271463"/>
        </p:xfrm>
        <a:graphic>
          <a:graphicData uri="http://schemas.openxmlformats.org/presentationml/2006/ole">
            <p:oleObj spid="_x0000_s417797" name="Equation" r:id="rId4" imgW="139680" imgH="152280" progId="">
              <p:embed/>
            </p:oleObj>
          </a:graphicData>
        </a:graphic>
      </p:graphicFrame>
      <p:graphicFrame>
        <p:nvGraphicFramePr>
          <p:cNvPr id="417798" name="Object 6"/>
          <p:cNvGraphicFramePr>
            <a:graphicFrameLocks noChangeAspect="1"/>
          </p:cNvGraphicFramePr>
          <p:nvPr/>
        </p:nvGraphicFramePr>
        <p:xfrm>
          <a:off x="6629400" y="5984875"/>
          <a:ext cx="263525" cy="293688"/>
        </p:xfrm>
        <a:graphic>
          <a:graphicData uri="http://schemas.openxmlformats.org/presentationml/2006/ole">
            <p:oleObj spid="_x0000_s417798" name="Equation" r:id="rId5" imgW="177480" imgH="164880" progId="">
              <p:embed/>
            </p:oleObj>
          </a:graphicData>
        </a:graphic>
      </p:graphicFrame>
      <p:grpSp>
        <p:nvGrpSpPr>
          <p:cNvPr id="417799" name="Group 7"/>
          <p:cNvGrpSpPr>
            <a:grpSpLocks/>
          </p:cNvGrpSpPr>
          <p:nvPr/>
        </p:nvGrpSpPr>
        <p:grpSpPr bwMode="auto">
          <a:xfrm>
            <a:off x="609600" y="3317875"/>
            <a:ext cx="4394200" cy="3402013"/>
            <a:chOff x="384" y="2016"/>
            <a:chExt cx="2768" cy="2143"/>
          </a:xfrm>
        </p:grpSpPr>
        <p:sp>
          <p:nvSpPr>
            <p:cNvPr id="417800" name="Line 8"/>
            <p:cNvSpPr>
              <a:spLocks noChangeShapeType="1"/>
            </p:cNvSpPr>
            <p:nvPr/>
          </p:nvSpPr>
          <p:spPr bwMode="auto">
            <a:xfrm>
              <a:off x="886" y="3122"/>
              <a:ext cx="534" cy="0"/>
            </a:xfrm>
            <a:prstGeom prst="line">
              <a:avLst/>
            </a:prstGeom>
            <a:noFill/>
            <a:ln w="9525">
              <a:solidFill>
                <a:schemeClr val="tx1"/>
              </a:solidFill>
              <a:prstDash val="dash"/>
              <a:round/>
              <a:headEnd/>
              <a:tailEnd/>
            </a:ln>
            <a:effectLst/>
          </p:spPr>
          <p:txBody>
            <a:bodyPr wrap="none" anchor="ctr"/>
            <a:lstStyle/>
            <a:p>
              <a:endParaRPr lang="en-US"/>
            </a:p>
          </p:txBody>
        </p:sp>
        <p:sp>
          <p:nvSpPr>
            <p:cNvPr id="417801" name="Line 9"/>
            <p:cNvSpPr>
              <a:spLocks noChangeShapeType="1"/>
            </p:cNvSpPr>
            <p:nvPr/>
          </p:nvSpPr>
          <p:spPr bwMode="auto">
            <a:xfrm>
              <a:off x="1420" y="3122"/>
              <a:ext cx="0" cy="624"/>
            </a:xfrm>
            <a:prstGeom prst="line">
              <a:avLst/>
            </a:prstGeom>
            <a:noFill/>
            <a:ln w="9525">
              <a:solidFill>
                <a:schemeClr val="tx1"/>
              </a:solidFill>
              <a:prstDash val="dash"/>
              <a:round/>
              <a:headEnd/>
              <a:tailEnd/>
            </a:ln>
            <a:effectLst/>
          </p:spPr>
          <p:txBody>
            <a:bodyPr wrap="none" anchor="ctr"/>
            <a:lstStyle/>
            <a:p>
              <a:endParaRPr lang="en-US"/>
            </a:p>
          </p:txBody>
        </p:sp>
        <p:grpSp>
          <p:nvGrpSpPr>
            <p:cNvPr id="417802" name="Group 10"/>
            <p:cNvGrpSpPr>
              <a:grpSpLocks/>
            </p:cNvGrpSpPr>
            <p:nvPr/>
          </p:nvGrpSpPr>
          <p:grpSpPr bwMode="auto">
            <a:xfrm>
              <a:off x="384" y="2016"/>
              <a:ext cx="2768" cy="2143"/>
              <a:chOff x="384" y="2016"/>
              <a:chExt cx="2768" cy="2143"/>
            </a:xfrm>
          </p:grpSpPr>
          <p:sp>
            <p:nvSpPr>
              <p:cNvPr id="417803" name="Line 11"/>
              <p:cNvSpPr>
                <a:spLocks noChangeShapeType="1"/>
              </p:cNvSpPr>
              <p:nvPr/>
            </p:nvSpPr>
            <p:spPr bwMode="auto">
              <a:xfrm>
                <a:off x="864" y="2093"/>
                <a:ext cx="916" cy="1651"/>
              </a:xfrm>
              <a:prstGeom prst="line">
                <a:avLst/>
              </a:prstGeom>
              <a:noFill/>
              <a:ln w="9525">
                <a:solidFill>
                  <a:schemeClr val="tx1"/>
                </a:solidFill>
                <a:round/>
                <a:headEnd/>
                <a:tailEnd/>
              </a:ln>
              <a:effectLst/>
            </p:spPr>
            <p:txBody>
              <a:bodyPr wrap="none" anchor="ctr"/>
              <a:lstStyle/>
              <a:p>
                <a:endParaRPr lang="en-US"/>
              </a:p>
            </p:txBody>
          </p:sp>
          <p:sp>
            <p:nvSpPr>
              <p:cNvPr id="417804" name="Line 12"/>
              <p:cNvSpPr>
                <a:spLocks noChangeShapeType="1"/>
              </p:cNvSpPr>
              <p:nvPr/>
            </p:nvSpPr>
            <p:spPr bwMode="auto">
              <a:xfrm>
                <a:off x="864" y="2863"/>
                <a:ext cx="2016" cy="881"/>
              </a:xfrm>
              <a:prstGeom prst="line">
                <a:avLst/>
              </a:prstGeom>
              <a:noFill/>
              <a:ln w="9525">
                <a:solidFill>
                  <a:schemeClr val="tx1"/>
                </a:solidFill>
                <a:round/>
                <a:headEnd/>
                <a:tailEnd/>
              </a:ln>
              <a:effectLst/>
            </p:spPr>
            <p:txBody>
              <a:bodyPr wrap="none" anchor="ctr"/>
              <a:lstStyle/>
              <a:p>
                <a:endParaRPr lang="en-US"/>
              </a:p>
            </p:txBody>
          </p:sp>
          <p:graphicFrame>
            <p:nvGraphicFramePr>
              <p:cNvPr id="417805" name="Object 13"/>
              <p:cNvGraphicFramePr>
                <a:graphicFrameLocks noChangeAspect="1"/>
              </p:cNvGraphicFramePr>
              <p:nvPr/>
            </p:nvGraphicFramePr>
            <p:xfrm>
              <a:off x="384" y="2016"/>
              <a:ext cx="415" cy="446"/>
            </p:xfrm>
            <a:graphic>
              <a:graphicData uri="http://schemas.openxmlformats.org/presentationml/2006/ole">
                <p:oleObj spid="_x0000_s417805" name="Equation" r:id="rId6" imgW="583920" imgH="520560" progId="">
                  <p:embed/>
                </p:oleObj>
              </a:graphicData>
            </a:graphic>
          </p:graphicFrame>
          <p:graphicFrame>
            <p:nvGraphicFramePr>
              <p:cNvPr id="417806" name="Object 14"/>
              <p:cNvGraphicFramePr>
                <a:graphicFrameLocks noChangeAspect="1"/>
              </p:cNvGraphicFramePr>
              <p:nvPr/>
            </p:nvGraphicFramePr>
            <p:xfrm>
              <a:off x="543" y="2582"/>
              <a:ext cx="328" cy="365"/>
            </p:xfrm>
            <a:graphic>
              <a:graphicData uri="http://schemas.openxmlformats.org/presentationml/2006/ole">
                <p:oleObj spid="_x0000_s417806" name="Equation" r:id="rId7" imgW="520560" imgH="482400" progId="">
                  <p:embed/>
                </p:oleObj>
              </a:graphicData>
            </a:graphic>
          </p:graphicFrame>
          <p:graphicFrame>
            <p:nvGraphicFramePr>
              <p:cNvPr id="417807" name="Object 15"/>
              <p:cNvGraphicFramePr>
                <a:graphicFrameLocks noChangeAspect="1"/>
              </p:cNvGraphicFramePr>
              <p:nvPr/>
            </p:nvGraphicFramePr>
            <p:xfrm>
              <a:off x="1525" y="3778"/>
              <a:ext cx="362" cy="381"/>
            </p:xfrm>
            <a:graphic>
              <a:graphicData uri="http://schemas.openxmlformats.org/presentationml/2006/ole">
                <p:oleObj spid="_x0000_s417807" name="Equation" r:id="rId8" imgW="596880" imgH="520560" progId="">
                  <p:embed/>
                </p:oleObj>
              </a:graphicData>
            </a:graphic>
          </p:graphicFrame>
          <p:graphicFrame>
            <p:nvGraphicFramePr>
              <p:cNvPr id="417808" name="Object 16"/>
              <p:cNvGraphicFramePr>
                <a:graphicFrameLocks noChangeAspect="1"/>
              </p:cNvGraphicFramePr>
              <p:nvPr/>
            </p:nvGraphicFramePr>
            <p:xfrm>
              <a:off x="2849" y="3787"/>
              <a:ext cx="303" cy="333"/>
            </p:xfrm>
            <a:graphic>
              <a:graphicData uri="http://schemas.openxmlformats.org/presentationml/2006/ole">
                <p:oleObj spid="_x0000_s417808" name="Equation" r:id="rId9" imgW="533160" imgH="482400" progId="">
                  <p:embed/>
                </p:oleObj>
              </a:graphicData>
            </a:graphic>
          </p:graphicFrame>
          <p:graphicFrame>
            <p:nvGraphicFramePr>
              <p:cNvPr id="417809" name="Object 17"/>
              <p:cNvGraphicFramePr>
                <a:graphicFrameLocks noChangeAspect="1"/>
              </p:cNvGraphicFramePr>
              <p:nvPr/>
            </p:nvGraphicFramePr>
            <p:xfrm>
              <a:off x="734" y="3081"/>
              <a:ext cx="87" cy="202"/>
            </p:xfrm>
            <a:graphic>
              <a:graphicData uri="http://schemas.openxmlformats.org/presentationml/2006/ole">
                <p:oleObj spid="_x0000_s417809" name="Equation" r:id="rId10" imgW="139680" imgH="266400" progId="">
                  <p:embed/>
                </p:oleObj>
              </a:graphicData>
            </a:graphic>
          </p:graphicFrame>
          <p:graphicFrame>
            <p:nvGraphicFramePr>
              <p:cNvPr id="417810" name="Object 18"/>
              <p:cNvGraphicFramePr>
                <a:graphicFrameLocks noChangeAspect="1"/>
              </p:cNvGraphicFramePr>
              <p:nvPr/>
            </p:nvGraphicFramePr>
            <p:xfrm>
              <a:off x="1344" y="3787"/>
              <a:ext cx="135" cy="203"/>
            </p:xfrm>
            <a:graphic>
              <a:graphicData uri="http://schemas.openxmlformats.org/presentationml/2006/ole">
                <p:oleObj spid="_x0000_s417810" name="Equation" r:id="rId11" imgW="215640" imgH="266400" progId="">
                  <p:embed/>
                </p:oleObj>
              </a:graphicData>
            </a:graphic>
          </p:graphicFrame>
          <p:sp>
            <p:nvSpPr>
              <p:cNvPr id="417811" name="Oval 19"/>
              <p:cNvSpPr>
                <a:spLocks noChangeArrowheads="1"/>
              </p:cNvSpPr>
              <p:nvPr/>
            </p:nvSpPr>
            <p:spPr bwMode="auto">
              <a:xfrm>
                <a:off x="1344" y="3072"/>
                <a:ext cx="96" cy="96"/>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17812" name="Text Box 20"/>
              <p:cNvSpPr txBox="1">
                <a:spLocks noChangeArrowheads="1"/>
              </p:cNvSpPr>
              <p:nvPr/>
            </p:nvSpPr>
            <p:spPr bwMode="auto">
              <a:xfrm>
                <a:off x="1392" y="2832"/>
                <a:ext cx="212" cy="288"/>
              </a:xfrm>
              <a:prstGeom prst="rect">
                <a:avLst/>
              </a:prstGeom>
              <a:noFill/>
              <a:ln w="9525">
                <a:noFill/>
                <a:miter lim="800000"/>
                <a:headEnd/>
                <a:tailEnd/>
              </a:ln>
              <a:effectLst/>
            </p:spPr>
            <p:txBody>
              <a:bodyPr wrap="none">
                <a:spAutoFit/>
              </a:bodyPr>
              <a:lstStyle/>
              <a:p>
                <a:r>
                  <a:rPr lang="en-US"/>
                  <a:t>1</a:t>
                </a:r>
              </a:p>
            </p:txBody>
          </p:sp>
        </p:grpSp>
      </p:grpSp>
      <p:grpSp>
        <p:nvGrpSpPr>
          <p:cNvPr id="417813" name="Group 21"/>
          <p:cNvGrpSpPr>
            <a:grpSpLocks/>
          </p:cNvGrpSpPr>
          <p:nvPr/>
        </p:nvGrpSpPr>
        <p:grpSpPr bwMode="auto">
          <a:xfrm>
            <a:off x="1208088" y="5070475"/>
            <a:ext cx="2252662" cy="1389063"/>
            <a:chOff x="761" y="3120"/>
            <a:chExt cx="1419" cy="875"/>
          </a:xfrm>
        </p:grpSpPr>
        <p:sp>
          <p:nvSpPr>
            <p:cNvPr id="417814" name="Oval 22"/>
            <p:cNvSpPr>
              <a:spLocks noChangeArrowheads="1"/>
            </p:cNvSpPr>
            <p:nvPr/>
          </p:nvSpPr>
          <p:spPr bwMode="auto">
            <a:xfrm>
              <a:off x="1872" y="3312"/>
              <a:ext cx="96" cy="96"/>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17815" name="Line 23"/>
            <p:cNvSpPr>
              <a:spLocks noChangeShapeType="1"/>
            </p:cNvSpPr>
            <p:nvPr/>
          </p:nvSpPr>
          <p:spPr bwMode="auto">
            <a:xfrm>
              <a:off x="864" y="3360"/>
              <a:ext cx="1056" cy="0"/>
            </a:xfrm>
            <a:prstGeom prst="line">
              <a:avLst/>
            </a:prstGeom>
            <a:noFill/>
            <a:ln w="9525">
              <a:solidFill>
                <a:schemeClr val="tx1"/>
              </a:solidFill>
              <a:prstDash val="dash"/>
              <a:round/>
              <a:headEnd/>
              <a:tailEnd/>
            </a:ln>
            <a:effectLst/>
          </p:spPr>
          <p:txBody>
            <a:bodyPr wrap="none" anchor="ctr"/>
            <a:lstStyle/>
            <a:p>
              <a:endParaRPr lang="en-US"/>
            </a:p>
          </p:txBody>
        </p:sp>
        <p:sp>
          <p:nvSpPr>
            <p:cNvPr id="417816" name="Line 24"/>
            <p:cNvSpPr>
              <a:spLocks noChangeShapeType="1"/>
            </p:cNvSpPr>
            <p:nvPr/>
          </p:nvSpPr>
          <p:spPr bwMode="auto">
            <a:xfrm>
              <a:off x="1920" y="3360"/>
              <a:ext cx="0" cy="384"/>
            </a:xfrm>
            <a:prstGeom prst="line">
              <a:avLst/>
            </a:prstGeom>
            <a:noFill/>
            <a:ln w="9525">
              <a:solidFill>
                <a:schemeClr val="tx1"/>
              </a:solidFill>
              <a:prstDash val="dash"/>
              <a:round/>
              <a:headEnd/>
              <a:tailEnd/>
            </a:ln>
            <a:effectLst/>
          </p:spPr>
          <p:txBody>
            <a:bodyPr wrap="none" anchor="ctr"/>
            <a:lstStyle/>
            <a:p>
              <a:endParaRPr lang="en-US"/>
            </a:p>
          </p:txBody>
        </p:sp>
        <p:graphicFrame>
          <p:nvGraphicFramePr>
            <p:cNvPr id="417817" name="Object 25"/>
            <p:cNvGraphicFramePr>
              <a:graphicFrameLocks noChangeAspect="1"/>
            </p:cNvGraphicFramePr>
            <p:nvPr/>
          </p:nvGraphicFramePr>
          <p:xfrm>
            <a:off x="1912" y="3792"/>
            <a:ext cx="151" cy="203"/>
          </p:xfrm>
          <a:graphic>
            <a:graphicData uri="http://schemas.openxmlformats.org/presentationml/2006/ole">
              <p:oleObj spid="_x0000_s417817" name="Equation" r:id="rId12" imgW="241200" imgH="266400" progId="">
                <p:embed/>
              </p:oleObj>
            </a:graphicData>
          </a:graphic>
        </p:graphicFrame>
        <p:graphicFrame>
          <p:nvGraphicFramePr>
            <p:cNvPr id="417818" name="Object 26"/>
            <p:cNvGraphicFramePr>
              <a:graphicFrameLocks noChangeAspect="1"/>
            </p:cNvGraphicFramePr>
            <p:nvPr/>
          </p:nvGraphicFramePr>
          <p:xfrm>
            <a:off x="761" y="3312"/>
            <a:ext cx="102" cy="202"/>
          </p:xfrm>
          <a:graphic>
            <a:graphicData uri="http://schemas.openxmlformats.org/presentationml/2006/ole">
              <p:oleObj spid="_x0000_s417818" name="Equation" r:id="rId13" imgW="164880" imgH="266400" progId="">
                <p:embed/>
              </p:oleObj>
            </a:graphicData>
          </a:graphic>
        </p:graphicFrame>
        <p:sp>
          <p:nvSpPr>
            <p:cNvPr id="417819" name="Text Box 27"/>
            <p:cNvSpPr txBox="1">
              <a:spLocks noChangeArrowheads="1"/>
            </p:cNvSpPr>
            <p:nvPr/>
          </p:nvSpPr>
          <p:spPr bwMode="auto">
            <a:xfrm>
              <a:off x="1968" y="3120"/>
              <a:ext cx="212" cy="288"/>
            </a:xfrm>
            <a:prstGeom prst="rect">
              <a:avLst/>
            </a:prstGeom>
            <a:noFill/>
            <a:ln w="9525">
              <a:noFill/>
              <a:miter lim="800000"/>
              <a:headEnd/>
              <a:tailEnd/>
            </a:ln>
            <a:effectLst/>
          </p:spPr>
          <p:txBody>
            <a:bodyPr wrap="none">
              <a:spAutoFit/>
            </a:bodyPr>
            <a:lstStyle/>
            <a:p>
              <a:r>
                <a:rPr lang="en-US"/>
                <a:t>2</a:t>
              </a:r>
            </a:p>
          </p:txBody>
        </p:sp>
      </p:grpSp>
      <p:grpSp>
        <p:nvGrpSpPr>
          <p:cNvPr id="417820" name="Group 28"/>
          <p:cNvGrpSpPr>
            <a:grpSpLocks/>
          </p:cNvGrpSpPr>
          <p:nvPr/>
        </p:nvGrpSpPr>
        <p:grpSpPr bwMode="auto">
          <a:xfrm>
            <a:off x="649288" y="2376488"/>
            <a:ext cx="3378200" cy="4365625"/>
            <a:chOff x="409" y="1423"/>
            <a:chExt cx="2128" cy="2750"/>
          </a:xfrm>
        </p:grpSpPr>
        <p:sp>
          <p:nvSpPr>
            <p:cNvPr id="417821" name="Line 29"/>
            <p:cNvSpPr>
              <a:spLocks noChangeShapeType="1"/>
            </p:cNvSpPr>
            <p:nvPr/>
          </p:nvSpPr>
          <p:spPr bwMode="auto">
            <a:xfrm>
              <a:off x="864" y="1488"/>
              <a:ext cx="1296" cy="2256"/>
            </a:xfrm>
            <a:prstGeom prst="line">
              <a:avLst/>
            </a:prstGeom>
            <a:noFill/>
            <a:ln w="9525">
              <a:solidFill>
                <a:schemeClr val="tx1"/>
              </a:solidFill>
              <a:round/>
              <a:headEnd/>
              <a:tailEnd/>
            </a:ln>
            <a:effectLst/>
          </p:spPr>
          <p:txBody>
            <a:bodyPr wrap="none" anchor="ctr"/>
            <a:lstStyle/>
            <a:p>
              <a:endParaRPr lang="en-US"/>
            </a:p>
          </p:txBody>
        </p:sp>
        <p:graphicFrame>
          <p:nvGraphicFramePr>
            <p:cNvPr id="417822" name="Object 30"/>
            <p:cNvGraphicFramePr>
              <a:graphicFrameLocks noChangeAspect="1"/>
            </p:cNvGraphicFramePr>
            <p:nvPr/>
          </p:nvGraphicFramePr>
          <p:xfrm>
            <a:off x="409" y="1423"/>
            <a:ext cx="434" cy="446"/>
          </p:xfrm>
          <a:graphic>
            <a:graphicData uri="http://schemas.openxmlformats.org/presentationml/2006/ole">
              <p:oleObj spid="_x0000_s417822" name="Equation" r:id="rId14" imgW="609480" imgH="520560" progId="">
                <p:embed/>
              </p:oleObj>
            </a:graphicData>
          </a:graphic>
        </p:graphicFrame>
        <p:graphicFrame>
          <p:nvGraphicFramePr>
            <p:cNvPr id="417823" name="Object 31"/>
            <p:cNvGraphicFramePr>
              <a:graphicFrameLocks noChangeAspect="1"/>
            </p:cNvGraphicFramePr>
            <p:nvPr/>
          </p:nvGraphicFramePr>
          <p:xfrm>
            <a:off x="2160" y="3792"/>
            <a:ext cx="377" cy="381"/>
          </p:xfrm>
          <a:graphic>
            <a:graphicData uri="http://schemas.openxmlformats.org/presentationml/2006/ole">
              <p:oleObj spid="_x0000_s417823" name="Equation" r:id="rId15" imgW="622080" imgH="520560" progId="">
                <p:embed/>
              </p:oleObj>
            </a:graphicData>
          </a:graphic>
        </p:graphicFrame>
      </p:grpSp>
      <p:grpSp>
        <p:nvGrpSpPr>
          <p:cNvPr id="417824" name="Group 32"/>
          <p:cNvGrpSpPr>
            <a:grpSpLocks/>
          </p:cNvGrpSpPr>
          <p:nvPr/>
        </p:nvGrpSpPr>
        <p:grpSpPr bwMode="auto">
          <a:xfrm>
            <a:off x="5540375" y="1752600"/>
            <a:ext cx="2919413" cy="2590800"/>
            <a:chOff x="2256" y="1344"/>
            <a:chExt cx="1839" cy="1632"/>
          </a:xfrm>
        </p:grpSpPr>
        <p:grpSp>
          <p:nvGrpSpPr>
            <p:cNvPr id="417825" name="Group 33"/>
            <p:cNvGrpSpPr>
              <a:grpSpLocks/>
            </p:cNvGrpSpPr>
            <p:nvPr/>
          </p:nvGrpSpPr>
          <p:grpSpPr bwMode="auto">
            <a:xfrm>
              <a:off x="2544" y="2160"/>
              <a:ext cx="1296" cy="816"/>
              <a:chOff x="2352" y="1728"/>
              <a:chExt cx="1296" cy="816"/>
            </a:xfrm>
          </p:grpSpPr>
          <p:graphicFrame>
            <p:nvGraphicFramePr>
              <p:cNvPr id="417826" name="Object 34"/>
              <p:cNvGraphicFramePr>
                <a:graphicFrameLocks noChangeAspect="1"/>
              </p:cNvGraphicFramePr>
              <p:nvPr/>
            </p:nvGraphicFramePr>
            <p:xfrm>
              <a:off x="2544" y="1776"/>
              <a:ext cx="948" cy="621"/>
            </p:xfrm>
            <a:graphic>
              <a:graphicData uri="http://schemas.openxmlformats.org/presentationml/2006/ole">
                <p:oleObj spid="_x0000_s417826" name="Equation" r:id="rId16" imgW="850680" imgH="558720" progId="">
                  <p:embed/>
                </p:oleObj>
              </a:graphicData>
            </a:graphic>
          </p:graphicFrame>
          <p:sp>
            <p:nvSpPr>
              <p:cNvPr id="417827" name="Rectangle 35"/>
              <p:cNvSpPr>
                <a:spLocks noChangeArrowheads="1"/>
              </p:cNvSpPr>
              <p:nvPr/>
            </p:nvSpPr>
            <p:spPr bwMode="auto">
              <a:xfrm>
                <a:off x="2352" y="1728"/>
                <a:ext cx="1296" cy="816"/>
              </a:xfrm>
              <a:prstGeom prst="rect">
                <a:avLst/>
              </a:prstGeom>
              <a:noFill/>
              <a:ln w="9525">
                <a:solidFill>
                  <a:schemeClr val="tx1"/>
                </a:solidFill>
                <a:miter lim="800000"/>
                <a:headEnd/>
                <a:tailEnd/>
              </a:ln>
              <a:effectLst/>
            </p:spPr>
            <p:txBody>
              <a:bodyPr wrap="none" anchor="ctr"/>
              <a:lstStyle/>
              <a:p>
                <a:endParaRPr lang="en-US"/>
              </a:p>
            </p:txBody>
          </p:sp>
        </p:grpSp>
        <p:grpSp>
          <p:nvGrpSpPr>
            <p:cNvPr id="417828" name="Group 36"/>
            <p:cNvGrpSpPr>
              <a:grpSpLocks/>
            </p:cNvGrpSpPr>
            <p:nvPr/>
          </p:nvGrpSpPr>
          <p:grpSpPr bwMode="auto">
            <a:xfrm>
              <a:off x="2256" y="1344"/>
              <a:ext cx="1839" cy="718"/>
              <a:chOff x="3297" y="1344"/>
              <a:chExt cx="2079" cy="814"/>
            </a:xfrm>
          </p:grpSpPr>
          <p:graphicFrame>
            <p:nvGraphicFramePr>
              <p:cNvPr id="417829" name="Object 37"/>
              <p:cNvGraphicFramePr>
                <a:graphicFrameLocks noChangeAspect="1"/>
              </p:cNvGraphicFramePr>
              <p:nvPr/>
            </p:nvGraphicFramePr>
            <p:xfrm>
              <a:off x="3360" y="1344"/>
              <a:ext cx="2016" cy="432"/>
            </p:xfrm>
            <a:graphic>
              <a:graphicData uri="http://schemas.openxmlformats.org/presentationml/2006/ole">
                <p:oleObj spid="_x0000_s417829" name="Ecuación" r:id="rId17" imgW="1066680" imgH="228600" progId="Equation.3">
                  <p:embed/>
                </p:oleObj>
              </a:graphicData>
            </a:graphic>
          </p:graphicFrame>
          <p:graphicFrame>
            <p:nvGraphicFramePr>
              <p:cNvPr id="417830" name="Object 38"/>
              <p:cNvGraphicFramePr>
                <a:graphicFrameLocks noChangeAspect="1"/>
              </p:cNvGraphicFramePr>
              <p:nvPr/>
            </p:nvGraphicFramePr>
            <p:xfrm>
              <a:off x="3297" y="1728"/>
              <a:ext cx="2046" cy="430"/>
            </p:xfrm>
            <a:graphic>
              <a:graphicData uri="http://schemas.openxmlformats.org/presentationml/2006/ole">
                <p:oleObj spid="_x0000_s417830" name="Ecuación" r:id="rId18" imgW="1028520" imgH="215640" progId="Equation.3">
                  <p:embed/>
                </p:oleObj>
              </a:graphicData>
            </a:graphic>
          </p:graphicFrame>
        </p:grpSp>
      </p:grpSp>
      <p:grpSp>
        <p:nvGrpSpPr>
          <p:cNvPr id="417831" name="Group 39"/>
          <p:cNvGrpSpPr>
            <a:grpSpLocks/>
          </p:cNvGrpSpPr>
          <p:nvPr/>
        </p:nvGrpSpPr>
        <p:grpSpPr bwMode="auto">
          <a:xfrm>
            <a:off x="3995738" y="4724400"/>
            <a:ext cx="3292475" cy="720725"/>
            <a:chOff x="2534" y="3002"/>
            <a:chExt cx="2074" cy="454"/>
          </a:xfrm>
        </p:grpSpPr>
        <p:sp>
          <p:nvSpPr>
            <p:cNvPr id="417832" name="Line 40"/>
            <p:cNvSpPr>
              <a:spLocks noChangeShapeType="1"/>
            </p:cNvSpPr>
            <p:nvPr/>
          </p:nvSpPr>
          <p:spPr bwMode="auto">
            <a:xfrm>
              <a:off x="2544" y="3264"/>
              <a:ext cx="1008" cy="0"/>
            </a:xfrm>
            <a:prstGeom prst="line">
              <a:avLst/>
            </a:prstGeom>
            <a:noFill/>
            <a:ln w="19050">
              <a:solidFill>
                <a:schemeClr val="tx1"/>
              </a:solidFill>
              <a:round/>
              <a:headEnd/>
              <a:tailEnd type="triangle" w="med" len="med"/>
            </a:ln>
            <a:effectLst/>
          </p:spPr>
          <p:txBody>
            <a:bodyPr/>
            <a:lstStyle/>
            <a:p>
              <a:endParaRPr lang="en-US"/>
            </a:p>
          </p:txBody>
        </p:sp>
        <p:graphicFrame>
          <p:nvGraphicFramePr>
            <p:cNvPr id="417833" name="Object 41"/>
            <p:cNvGraphicFramePr>
              <a:graphicFrameLocks noChangeAspect="1"/>
            </p:cNvGraphicFramePr>
            <p:nvPr/>
          </p:nvGraphicFramePr>
          <p:xfrm>
            <a:off x="3600" y="3086"/>
            <a:ext cx="1008" cy="370"/>
          </p:xfrm>
          <a:graphic>
            <a:graphicData uri="http://schemas.openxmlformats.org/presentationml/2006/ole">
              <p:oleObj spid="_x0000_s417833" name="Ecuación" r:id="rId19" imgW="622080" imgH="228600" progId="Equation.3">
                <p:embed/>
              </p:oleObj>
            </a:graphicData>
          </a:graphic>
        </p:graphicFrame>
        <p:sp>
          <p:nvSpPr>
            <p:cNvPr id="417834" name="Text Box 42"/>
            <p:cNvSpPr txBox="1">
              <a:spLocks noChangeArrowheads="1"/>
            </p:cNvSpPr>
            <p:nvPr/>
          </p:nvSpPr>
          <p:spPr bwMode="auto">
            <a:xfrm>
              <a:off x="2534" y="3002"/>
              <a:ext cx="957" cy="288"/>
            </a:xfrm>
            <a:prstGeom prst="rect">
              <a:avLst/>
            </a:prstGeom>
            <a:noFill/>
            <a:ln w="9525">
              <a:noFill/>
              <a:miter lim="800000"/>
              <a:headEnd/>
              <a:tailEnd/>
            </a:ln>
            <a:effectLst/>
          </p:spPr>
          <p:txBody>
            <a:bodyPr wrap="none">
              <a:spAutoFit/>
            </a:bodyPr>
            <a:lstStyle/>
            <a:p>
              <a:r>
                <a:rPr lang="es-MX"/>
                <a:t>Importante</a:t>
              </a:r>
              <a:endParaRPr lang="es-ES"/>
            </a:p>
          </p:txBody>
        </p:sp>
      </p:grpSp>
      <p:sp>
        <p:nvSpPr>
          <p:cNvPr id="417835" name="Rectangle 43"/>
          <p:cNvSpPr>
            <a:spLocks noChangeArrowheads="1"/>
          </p:cNvSpPr>
          <p:nvPr/>
        </p:nvSpPr>
        <p:spPr bwMode="auto">
          <a:xfrm>
            <a:off x="395288" y="0"/>
            <a:ext cx="8424862"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2.2. Teorema de Stolper-Samuelson</a:t>
            </a:r>
            <a:endParaRPr lang="es-ES_tradnl" sz="4000">
              <a:solidFill>
                <a:schemeClr val="accent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417794">
                                            <p:txEl>
                                              <p:pRg st="0" end="0"/>
                                            </p:txEl>
                                          </p:spTgt>
                                        </p:tgtEl>
                                        <p:attrNameLst>
                                          <p:attrName>style.visibility</p:attrName>
                                        </p:attrNameLst>
                                      </p:cBhvr>
                                      <p:to>
                                        <p:strVal val="visible"/>
                                      </p:to>
                                    </p:set>
                                    <p:anim calcmode="lin" valueType="num">
                                      <p:cBhvr>
                                        <p:cTn id="7" dur="500" fill="hold"/>
                                        <p:tgtEl>
                                          <p:spTgt spid="41779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7794">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17794">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417794">
                                            <p:txEl>
                                              <p:pRg st="0" end="0"/>
                                            </p:txEl>
                                          </p:spTgt>
                                        </p:tgtEl>
                                        <p:attrNameLst>
                                          <p:attrName>ppt_y</p:attrName>
                                        </p:attrNameLst>
                                      </p:cBhvr>
                                      <p:tavLst>
                                        <p:tav tm="0">
                                          <p:val>
                                            <p:fltVal val="0.5"/>
                                          </p:val>
                                        </p:tav>
                                        <p:tav tm="100000">
                                          <p:val>
                                            <p:strVal val="#ppt_y"/>
                                          </p:val>
                                        </p:tav>
                                      </p:tavLst>
                                    </p:anim>
                                  </p:childTnLst>
                                </p:cTn>
                              </p:par>
                              <p:par>
                                <p:cTn id="11" presetID="23" presetClass="entr" presetSubtype="528" fill="hold" grpId="0" nodeType="withEffect">
                                  <p:stCondLst>
                                    <p:cond delay="0"/>
                                  </p:stCondLst>
                                  <p:childTnLst>
                                    <p:set>
                                      <p:cBhvr>
                                        <p:cTn id="12" dur="1" fill="hold">
                                          <p:stCondLst>
                                            <p:cond delay="0"/>
                                          </p:stCondLst>
                                        </p:cTn>
                                        <p:tgtEl>
                                          <p:spTgt spid="417794">
                                            <p:txEl>
                                              <p:pRg st="1" end="1"/>
                                            </p:txEl>
                                          </p:spTgt>
                                        </p:tgtEl>
                                        <p:attrNameLst>
                                          <p:attrName>style.visibility</p:attrName>
                                        </p:attrNameLst>
                                      </p:cBhvr>
                                      <p:to>
                                        <p:strVal val="visible"/>
                                      </p:to>
                                    </p:set>
                                    <p:anim calcmode="lin" valueType="num">
                                      <p:cBhvr>
                                        <p:cTn id="13" dur="500" fill="hold"/>
                                        <p:tgtEl>
                                          <p:spTgt spid="417794">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417794">
                                            <p:txEl>
                                              <p:pRg st="1" end="1"/>
                                            </p:txEl>
                                          </p:spTgt>
                                        </p:tgtEl>
                                        <p:attrNameLst>
                                          <p:attrName>ppt_h</p:attrName>
                                        </p:attrNameLst>
                                      </p:cBhvr>
                                      <p:tavLst>
                                        <p:tav tm="0">
                                          <p:val>
                                            <p:fltVal val="0"/>
                                          </p:val>
                                        </p:tav>
                                        <p:tav tm="100000">
                                          <p:val>
                                            <p:strVal val="#ppt_h"/>
                                          </p:val>
                                        </p:tav>
                                      </p:tavLst>
                                    </p:anim>
                                    <p:anim calcmode="lin" valueType="num">
                                      <p:cBhvr>
                                        <p:cTn id="15" dur="500" fill="hold"/>
                                        <p:tgtEl>
                                          <p:spTgt spid="417794">
                                            <p:txEl>
                                              <p:pRg st="1" end="1"/>
                                            </p:txEl>
                                          </p:spTgt>
                                        </p:tgtEl>
                                        <p:attrNameLst>
                                          <p:attrName>ppt_x</p:attrName>
                                        </p:attrNameLst>
                                      </p:cBhvr>
                                      <p:tavLst>
                                        <p:tav tm="0">
                                          <p:val>
                                            <p:fltVal val="0.5"/>
                                          </p:val>
                                        </p:tav>
                                        <p:tav tm="100000">
                                          <p:val>
                                            <p:strVal val="#ppt_x"/>
                                          </p:val>
                                        </p:tav>
                                      </p:tavLst>
                                    </p:anim>
                                    <p:anim calcmode="lin" valueType="num">
                                      <p:cBhvr>
                                        <p:cTn id="16" dur="500" fill="hold"/>
                                        <p:tgtEl>
                                          <p:spTgt spid="417794">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417820"/>
                                        </p:tgtEl>
                                        <p:attrNameLst>
                                          <p:attrName>style.visibility</p:attrName>
                                        </p:attrNameLst>
                                      </p:cBhvr>
                                      <p:to>
                                        <p:strVal val="visible"/>
                                      </p:to>
                                    </p:set>
                                    <p:anim calcmode="lin" valueType="num">
                                      <p:cBhvr additive="base">
                                        <p:cTn id="21" dur="500" fill="hold"/>
                                        <p:tgtEl>
                                          <p:spTgt spid="417820"/>
                                        </p:tgtEl>
                                        <p:attrNameLst>
                                          <p:attrName>ppt_x</p:attrName>
                                        </p:attrNameLst>
                                      </p:cBhvr>
                                      <p:tavLst>
                                        <p:tav tm="0">
                                          <p:val>
                                            <p:strVal val="0-#ppt_w/2"/>
                                          </p:val>
                                        </p:tav>
                                        <p:tav tm="100000">
                                          <p:val>
                                            <p:strVal val="#ppt_x"/>
                                          </p:val>
                                        </p:tav>
                                      </p:tavLst>
                                    </p:anim>
                                    <p:anim calcmode="lin" valueType="num">
                                      <p:cBhvr additive="base">
                                        <p:cTn id="22" dur="500" fill="hold"/>
                                        <p:tgtEl>
                                          <p:spTgt spid="417820"/>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417813"/>
                                        </p:tgtEl>
                                        <p:attrNameLst>
                                          <p:attrName>style.visibility</p:attrName>
                                        </p:attrNameLst>
                                      </p:cBhvr>
                                      <p:to>
                                        <p:strVal val="visible"/>
                                      </p:to>
                                    </p:set>
                                    <p:anim calcmode="lin" valueType="num">
                                      <p:cBhvr additive="base">
                                        <p:cTn id="27" dur="500" fill="hold"/>
                                        <p:tgtEl>
                                          <p:spTgt spid="417813"/>
                                        </p:tgtEl>
                                        <p:attrNameLst>
                                          <p:attrName>ppt_x</p:attrName>
                                        </p:attrNameLst>
                                      </p:cBhvr>
                                      <p:tavLst>
                                        <p:tav tm="0">
                                          <p:val>
                                            <p:strVal val="0-#ppt_w/2"/>
                                          </p:val>
                                        </p:tav>
                                        <p:tav tm="100000">
                                          <p:val>
                                            <p:strVal val="#ppt_x"/>
                                          </p:val>
                                        </p:tav>
                                      </p:tavLst>
                                    </p:anim>
                                    <p:anim calcmode="lin" valueType="num">
                                      <p:cBhvr additive="base">
                                        <p:cTn id="28" dur="500" fill="hold"/>
                                        <p:tgtEl>
                                          <p:spTgt spid="417813"/>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417831"/>
                                        </p:tgtEl>
                                        <p:attrNameLst>
                                          <p:attrName>style.visibility</p:attrName>
                                        </p:attrNameLst>
                                      </p:cBhvr>
                                      <p:to>
                                        <p:strVal val="visible"/>
                                      </p:to>
                                    </p:set>
                                    <p:anim calcmode="lin" valueType="num">
                                      <p:cBhvr additive="base">
                                        <p:cTn id="33" dur="500" fill="hold"/>
                                        <p:tgtEl>
                                          <p:spTgt spid="417831"/>
                                        </p:tgtEl>
                                        <p:attrNameLst>
                                          <p:attrName>ppt_x</p:attrName>
                                        </p:attrNameLst>
                                      </p:cBhvr>
                                      <p:tavLst>
                                        <p:tav tm="0">
                                          <p:val>
                                            <p:strVal val="0-#ppt_w/2"/>
                                          </p:val>
                                        </p:tav>
                                        <p:tav tm="100000">
                                          <p:val>
                                            <p:strVal val="#ppt_x"/>
                                          </p:val>
                                        </p:tav>
                                      </p:tavLst>
                                    </p:anim>
                                    <p:anim calcmode="lin" valueType="num">
                                      <p:cBhvr additive="base">
                                        <p:cTn id="34" dur="500" fill="hold"/>
                                        <p:tgtEl>
                                          <p:spTgt spid="4178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794"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body" idx="1"/>
          </p:nvPr>
        </p:nvSpPr>
        <p:spPr>
          <a:xfrm>
            <a:off x="468313" y="1700213"/>
            <a:ext cx="8280400" cy="4608512"/>
          </a:xfrm>
        </p:spPr>
        <p:txBody>
          <a:bodyPr/>
          <a:lstStyle/>
          <a:p>
            <a:pPr algn="dist">
              <a:buFontTx/>
              <a:buNone/>
            </a:pPr>
            <a:r>
              <a:rPr lang="es-ES_tradnl" sz="2400"/>
              <a:t>1. "Un incremento en el precio relativo de un bien incrementa, en términos de ambos bienes, la retribución real de aquel factor utilizado intensivamente en la producción del bien y disminuye, en términos de ambos bienes, la retribución real del otro factor.“</a:t>
            </a:r>
          </a:p>
          <a:p>
            <a:pPr>
              <a:buFontTx/>
              <a:buNone/>
            </a:pPr>
            <a:endParaRPr lang="es-ES" sz="2400"/>
          </a:p>
          <a:p>
            <a:pPr>
              <a:buFontTx/>
              <a:buNone/>
            </a:pPr>
            <a:endParaRPr lang="es-ES" sz="2400"/>
          </a:p>
          <a:p>
            <a:pPr algn="dist">
              <a:buFontTx/>
              <a:buNone/>
            </a:pPr>
            <a:r>
              <a:rPr lang="es-ES" sz="2400">
                <a:solidFill>
                  <a:schemeClr val="tx2"/>
                </a:solidFill>
              </a:rPr>
              <a:t>2. El </a:t>
            </a:r>
            <a:r>
              <a:rPr lang="es-ES" sz="2400">
                <a:solidFill>
                  <a:schemeClr val="accent2"/>
                </a:solidFill>
              </a:rPr>
              <a:t>comercio internacional</a:t>
            </a:r>
            <a:r>
              <a:rPr lang="es-ES" sz="2400">
                <a:solidFill>
                  <a:schemeClr val="tx2"/>
                </a:solidFill>
              </a:rPr>
              <a:t>, al modificar los precios relativos de las mercancías, tiene un efecto muy importante sobre la </a:t>
            </a:r>
            <a:r>
              <a:rPr lang="es-ES" sz="2400">
                <a:solidFill>
                  <a:schemeClr val="accent2"/>
                </a:solidFill>
              </a:rPr>
              <a:t>distribución de la renta</a:t>
            </a:r>
            <a:r>
              <a:rPr lang="es-ES" sz="2400">
                <a:solidFill>
                  <a:schemeClr val="tx2"/>
                </a:solidFill>
              </a:rPr>
              <a:t>.</a:t>
            </a:r>
            <a:endParaRPr lang="es-ES" sz="2400"/>
          </a:p>
        </p:txBody>
      </p:sp>
      <p:sp>
        <p:nvSpPr>
          <p:cNvPr id="419843" name="Rectangle 3"/>
          <p:cNvSpPr>
            <a:spLocks noChangeArrowheads="1"/>
          </p:cNvSpPr>
          <p:nvPr/>
        </p:nvSpPr>
        <p:spPr bwMode="auto">
          <a:xfrm>
            <a:off x="395288" y="0"/>
            <a:ext cx="8424862" cy="1071563"/>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cs typeface="Times New Roman" charset="0"/>
              </a:rPr>
              <a:t>2.1. Teorema de Stolper-Samuelson</a:t>
            </a:r>
            <a:endParaRPr lang="es-ES_tradnl" sz="400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a:xfrm>
            <a:off x="395288" y="44450"/>
            <a:ext cx="8280400" cy="1143000"/>
          </a:xfrm>
        </p:spPr>
        <p:txBody>
          <a:bodyPr/>
          <a:lstStyle/>
          <a:p>
            <a:r>
              <a:rPr lang="es-ES" sz="3600"/>
              <a:t>2.3. Teorema de Heckscher-Ohlin</a:t>
            </a:r>
            <a:br>
              <a:rPr lang="es-ES" sz="3600"/>
            </a:br>
            <a:r>
              <a:rPr lang="es-ES" sz="3600"/>
              <a:t>Los efectos del comercio internacional</a:t>
            </a:r>
          </a:p>
        </p:txBody>
      </p:sp>
      <p:sp>
        <p:nvSpPr>
          <p:cNvPr id="420867" name="Rectangle 3"/>
          <p:cNvSpPr>
            <a:spLocks noGrp="1" noChangeArrowheads="1"/>
          </p:cNvSpPr>
          <p:nvPr>
            <p:ph type="body" idx="1"/>
          </p:nvPr>
        </p:nvSpPr>
        <p:spPr>
          <a:xfrm>
            <a:off x="468313" y="1484313"/>
            <a:ext cx="8351837" cy="4968875"/>
          </a:xfrm>
        </p:spPr>
        <p:txBody>
          <a:bodyPr/>
          <a:lstStyle/>
          <a:p>
            <a:pPr algn="just">
              <a:lnSpc>
                <a:spcPct val="90000"/>
              </a:lnSpc>
              <a:spcBef>
                <a:spcPct val="50000"/>
              </a:spcBef>
            </a:pPr>
            <a:r>
              <a:rPr lang="es-ES_tradnl" sz="2400" b="1">
                <a:solidFill>
                  <a:schemeClr val="tx2"/>
                </a:solidFill>
              </a:rPr>
              <a:t>NP y RM</a:t>
            </a:r>
            <a:r>
              <a:rPr lang="es-ES_tradnl" sz="2400">
                <a:solidFill>
                  <a:schemeClr val="tx2"/>
                </a:solidFill>
              </a:rPr>
              <a:t>. </a:t>
            </a:r>
            <a:r>
              <a:rPr lang="es-ES_tradnl" sz="2400" u="sng">
                <a:solidFill>
                  <a:schemeClr val="tx2"/>
                </a:solidFill>
              </a:rPr>
              <a:t>Suponemos</a:t>
            </a:r>
            <a:r>
              <a:rPr lang="es-ES_tradnl" sz="2400">
                <a:solidFill>
                  <a:schemeClr val="tx2"/>
                </a:solidFill>
              </a:rPr>
              <a:t>:</a:t>
            </a:r>
          </a:p>
          <a:p>
            <a:pPr lvl="1" algn="just">
              <a:lnSpc>
                <a:spcPct val="90000"/>
              </a:lnSpc>
              <a:spcBef>
                <a:spcPct val="50000"/>
              </a:spcBef>
            </a:pPr>
            <a:r>
              <a:rPr lang="es-ES_tradnl" sz="2400">
                <a:solidFill>
                  <a:schemeClr val="tx2"/>
                </a:solidFill>
              </a:rPr>
              <a:t>Idénticos gustos, la misma demanda relativa de alimentos/tela.</a:t>
            </a:r>
          </a:p>
          <a:p>
            <a:pPr lvl="4" algn="just">
              <a:lnSpc>
                <a:spcPct val="90000"/>
              </a:lnSpc>
              <a:spcBef>
                <a:spcPct val="50000"/>
              </a:spcBef>
            </a:pPr>
            <a:endParaRPr lang="es-ES_tradnl" sz="1800">
              <a:solidFill>
                <a:schemeClr val="tx2"/>
              </a:solidFill>
            </a:endParaRPr>
          </a:p>
          <a:p>
            <a:pPr lvl="1" algn="just">
              <a:lnSpc>
                <a:spcPct val="90000"/>
              </a:lnSpc>
              <a:spcBef>
                <a:spcPct val="50000"/>
              </a:spcBef>
            </a:pPr>
            <a:r>
              <a:rPr lang="es-ES_tradnl" sz="2400">
                <a:solidFill>
                  <a:schemeClr val="tx2"/>
                </a:solidFill>
              </a:rPr>
              <a:t>Misma tecnología con coef. fijos: </a:t>
            </a:r>
            <a:r>
              <a:rPr lang="es-ES" sz="2400">
                <a:solidFill>
                  <a:schemeClr val="tx2"/>
                </a:solidFill>
              </a:rPr>
              <a:t>a</a:t>
            </a:r>
            <a:r>
              <a:rPr lang="es-ES" sz="2400" baseline="-30000">
                <a:solidFill>
                  <a:schemeClr val="tx2"/>
                </a:solidFill>
              </a:rPr>
              <a:t>L</a:t>
            </a:r>
            <a:r>
              <a:rPr lang="es-MX" sz="2400" baseline="-30000">
                <a:solidFill>
                  <a:schemeClr val="tx2"/>
                </a:solidFill>
              </a:rPr>
              <a:t>V</a:t>
            </a:r>
            <a:r>
              <a:rPr lang="es-ES" sz="2400" baseline="-30000">
                <a:solidFill>
                  <a:schemeClr val="tx2"/>
                </a:solidFill>
              </a:rPr>
              <a:t>  ,</a:t>
            </a:r>
            <a:r>
              <a:rPr lang="es-ES" sz="2400">
                <a:solidFill>
                  <a:schemeClr val="tx2"/>
                </a:solidFill>
              </a:rPr>
              <a:t>a</a:t>
            </a:r>
            <a:r>
              <a:rPr lang="es-ES" sz="2400" baseline="-30000">
                <a:solidFill>
                  <a:schemeClr val="tx2"/>
                </a:solidFill>
              </a:rPr>
              <a:t>T</a:t>
            </a:r>
            <a:r>
              <a:rPr lang="es-MX" sz="2400" baseline="-30000">
                <a:solidFill>
                  <a:schemeClr val="tx2"/>
                </a:solidFill>
              </a:rPr>
              <a:t>V</a:t>
            </a:r>
            <a:r>
              <a:rPr lang="es-ES" sz="2400">
                <a:solidFill>
                  <a:schemeClr val="tx2"/>
                </a:solidFill>
              </a:rPr>
              <a:t>, a</a:t>
            </a:r>
            <a:r>
              <a:rPr lang="es-ES" sz="2400" baseline="-30000">
                <a:solidFill>
                  <a:schemeClr val="tx2"/>
                </a:solidFill>
              </a:rPr>
              <a:t>LA </a:t>
            </a:r>
            <a:r>
              <a:rPr lang="es-ES" sz="2400">
                <a:solidFill>
                  <a:schemeClr val="tx2"/>
                </a:solidFill>
              </a:rPr>
              <a:t> y a</a:t>
            </a:r>
            <a:r>
              <a:rPr lang="es-ES" sz="2400" baseline="-30000">
                <a:solidFill>
                  <a:schemeClr val="tx2"/>
                </a:solidFill>
              </a:rPr>
              <a:t>TA</a:t>
            </a:r>
          </a:p>
          <a:p>
            <a:pPr lvl="4" algn="just">
              <a:lnSpc>
                <a:spcPct val="90000"/>
              </a:lnSpc>
              <a:spcBef>
                <a:spcPct val="50000"/>
              </a:spcBef>
            </a:pPr>
            <a:endParaRPr lang="es-MX" sz="1800" baseline="-30000">
              <a:solidFill>
                <a:schemeClr val="tx2"/>
              </a:solidFill>
            </a:endParaRPr>
          </a:p>
          <a:p>
            <a:pPr lvl="1" algn="just">
              <a:lnSpc>
                <a:spcPct val="90000"/>
              </a:lnSpc>
              <a:spcBef>
                <a:spcPct val="50000"/>
              </a:spcBef>
            </a:pPr>
            <a:r>
              <a:rPr lang="es-ES_tradnl" sz="2400" b="1" u="sng">
                <a:solidFill>
                  <a:schemeClr val="tx2"/>
                </a:solidFill>
              </a:rPr>
              <a:t>Diferente abundancia relativa</a:t>
            </a:r>
            <a:r>
              <a:rPr lang="es-ES_tradnl" sz="2400" b="1">
                <a:solidFill>
                  <a:schemeClr val="tx2"/>
                </a:solidFill>
              </a:rPr>
              <a:t>: L/T &gt; L*/T*</a:t>
            </a:r>
          </a:p>
          <a:p>
            <a:pPr lvl="2" algn="just">
              <a:lnSpc>
                <a:spcPct val="90000"/>
              </a:lnSpc>
              <a:spcBef>
                <a:spcPct val="50000"/>
              </a:spcBef>
            </a:pPr>
            <a:r>
              <a:rPr lang="es-ES_tradnl" sz="2000">
                <a:solidFill>
                  <a:schemeClr val="tx2"/>
                </a:solidFill>
              </a:rPr>
              <a:t>NP abundante en L/T: dado que la tela es L-intensiva, la FPP en NP está más desplazada hacia la producción de tela</a:t>
            </a:r>
          </a:p>
          <a:p>
            <a:pPr lvl="2" algn="just">
              <a:lnSpc>
                <a:spcPct val="90000"/>
              </a:lnSpc>
              <a:spcBef>
                <a:spcPct val="50000"/>
              </a:spcBef>
            </a:pPr>
            <a:r>
              <a:rPr lang="es-ES_tradnl" sz="2000">
                <a:solidFill>
                  <a:schemeClr val="tx2"/>
                </a:solidFill>
              </a:rPr>
              <a:t>RM abundante en T*/L*: dado que los alimentos son T-intensivos, la FPP en RM está más desplazada hacia la producción de alimentos.</a:t>
            </a:r>
            <a:endParaRPr lang="es-ES" sz="1800" b="1"/>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Text Box 2"/>
          <p:cNvSpPr txBox="1">
            <a:spLocks noChangeArrowheads="1"/>
          </p:cNvSpPr>
          <p:nvPr/>
        </p:nvSpPr>
        <p:spPr bwMode="auto">
          <a:xfrm>
            <a:off x="250825" y="1524000"/>
            <a:ext cx="4392613" cy="457200"/>
          </a:xfrm>
          <a:prstGeom prst="rect">
            <a:avLst/>
          </a:prstGeom>
          <a:noFill/>
          <a:ln w="9525">
            <a:noFill/>
            <a:miter lim="800000"/>
            <a:headEnd/>
            <a:tailEnd/>
          </a:ln>
          <a:effectLst/>
        </p:spPr>
        <p:txBody>
          <a:bodyPr>
            <a:spAutoFit/>
          </a:bodyPr>
          <a:lstStyle/>
          <a:p>
            <a:pPr eaLnBrk="0" hangingPunct="0">
              <a:spcBef>
                <a:spcPct val="50000"/>
              </a:spcBef>
            </a:pPr>
            <a:r>
              <a:rPr lang="es-ES_tradnl">
                <a:latin typeface="Arial" charset="0"/>
              </a:rPr>
              <a:t>NP: abundante</a:t>
            </a:r>
            <a:r>
              <a:rPr lang="es-ES">
                <a:latin typeface="Arial" charset="0"/>
              </a:rPr>
              <a:t> en trabajo </a:t>
            </a:r>
          </a:p>
        </p:txBody>
      </p:sp>
      <p:sp>
        <p:nvSpPr>
          <p:cNvPr id="421891" name="Line 3"/>
          <p:cNvSpPr>
            <a:spLocks noChangeShapeType="1"/>
          </p:cNvSpPr>
          <p:nvPr/>
        </p:nvSpPr>
        <p:spPr bwMode="auto">
          <a:xfrm>
            <a:off x="609600" y="6019800"/>
            <a:ext cx="3810000" cy="0"/>
          </a:xfrm>
          <a:prstGeom prst="line">
            <a:avLst/>
          </a:prstGeom>
          <a:noFill/>
          <a:ln w="9525">
            <a:solidFill>
              <a:schemeClr val="tx1"/>
            </a:solidFill>
            <a:round/>
            <a:headEnd/>
            <a:tailEnd type="triangle" w="med" len="med"/>
          </a:ln>
          <a:effectLst/>
        </p:spPr>
        <p:txBody>
          <a:bodyPr wrap="none" anchor="ctr"/>
          <a:lstStyle/>
          <a:p>
            <a:endParaRPr lang="en-US"/>
          </a:p>
        </p:txBody>
      </p:sp>
      <p:graphicFrame>
        <p:nvGraphicFramePr>
          <p:cNvPr id="421892" name="Object 4"/>
          <p:cNvGraphicFramePr>
            <a:graphicFrameLocks noChangeAspect="1"/>
          </p:cNvGraphicFramePr>
          <p:nvPr/>
        </p:nvGraphicFramePr>
        <p:xfrm>
          <a:off x="457200" y="2057400"/>
          <a:ext cx="452438" cy="476250"/>
        </p:xfrm>
        <a:graphic>
          <a:graphicData uri="http://schemas.openxmlformats.org/presentationml/2006/ole">
            <p:oleObj spid="_x0000_s421892" name="Equation" r:id="rId3" imgW="253800" imgH="266400" progId="">
              <p:embed/>
            </p:oleObj>
          </a:graphicData>
        </a:graphic>
      </p:graphicFrame>
      <p:graphicFrame>
        <p:nvGraphicFramePr>
          <p:cNvPr id="421893" name="Object 5"/>
          <p:cNvGraphicFramePr>
            <a:graphicFrameLocks noChangeAspect="1"/>
          </p:cNvGraphicFramePr>
          <p:nvPr/>
        </p:nvGraphicFramePr>
        <p:xfrm>
          <a:off x="3962400" y="6096000"/>
          <a:ext cx="450850" cy="503238"/>
        </p:xfrm>
        <a:graphic>
          <a:graphicData uri="http://schemas.openxmlformats.org/presentationml/2006/ole">
            <p:oleObj spid="_x0000_s421893" name="Equation" r:id="rId4" imgW="253800" imgH="279360" progId="">
              <p:embed/>
            </p:oleObj>
          </a:graphicData>
        </a:graphic>
      </p:graphicFrame>
      <p:sp>
        <p:nvSpPr>
          <p:cNvPr id="421894" name="Line 6"/>
          <p:cNvSpPr>
            <a:spLocks noChangeShapeType="1"/>
          </p:cNvSpPr>
          <p:nvPr/>
        </p:nvSpPr>
        <p:spPr bwMode="auto">
          <a:xfrm flipV="1">
            <a:off x="636588" y="2536825"/>
            <a:ext cx="0" cy="3429000"/>
          </a:xfrm>
          <a:prstGeom prst="line">
            <a:avLst/>
          </a:prstGeom>
          <a:noFill/>
          <a:ln w="9525">
            <a:solidFill>
              <a:schemeClr val="tx1"/>
            </a:solidFill>
            <a:round/>
            <a:headEnd/>
            <a:tailEnd type="triangle" w="med" len="med"/>
          </a:ln>
          <a:effectLst/>
        </p:spPr>
        <p:txBody>
          <a:bodyPr/>
          <a:lstStyle/>
          <a:p>
            <a:endParaRPr lang="en-US"/>
          </a:p>
        </p:txBody>
      </p:sp>
      <p:sp>
        <p:nvSpPr>
          <p:cNvPr id="421895" name="Line 7"/>
          <p:cNvSpPr>
            <a:spLocks noChangeShapeType="1"/>
          </p:cNvSpPr>
          <p:nvPr/>
        </p:nvSpPr>
        <p:spPr bwMode="auto">
          <a:xfrm>
            <a:off x="636588" y="4746625"/>
            <a:ext cx="2106612" cy="815975"/>
          </a:xfrm>
          <a:prstGeom prst="line">
            <a:avLst/>
          </a:prstGeom>
          <a:noFill/>
          <a:ln w="25400">
            <a:solidFill>
              <a:schemeClr val="tx1"/>
            </a:solidFill>
            <a:round/>
            <a:headEnd/>
            <a:tailEnd/>
          </a:ln>
          <a:effectLst/>
        </p:spPr>
        <p:txBody>
          <a:bodyPr wrap="none" anchor="ctr"/>
          <a:lstStyle/>
          <a:p>
            <a:endParaRPr lang="en-US"/>
          </a:p>
        </p:txBody>
      </p:sp>
      <p:sp>
        <p:nvSpPr>
          <p:cNvPr id="421896" name="Text Box 8"/>
          <p:cNvSpPr txBox="1">
            <a:spLocks noChangeArrowheads="1"/>
          </p:cNvSpPr>
          <p:nvPr/>
        </p:nvSpPr>
        <p:spPr bwMode="auto">
          <a:xfrm>
            <a:off x="2514600" y="5562600"/>
            <a:ext cx="369888" cy="457200"/>
          </a:xfrm>
          <a:prstGeom prst="rect">
            <a:avLst/>
          </a:prstGeom>
          <a:noFill/>
          <a:ln w="9525">
            <a:noFill/>
            <a:miter lim="800000"/>
            <a:headEnd/>
            <a:tailEnd/>
          </a:ln>
          <a:effectLst/>
        </p:spPr>
        <p:txBody>
          <a:bodyPr wrap="none">
            <a:spAutoFit/>
          </a:bodyPr>
          <a:lstStyle/>
          <a:p>
            <a:r>
              <a:rPr lang="es-MX"/>
              <a:t>T</a:t>
            </a:r>
            <a:endParaRPr lang="es-ES"/>
          </a:p>
        </p:txBody>
      </p:sp>
      <p:sp>
        <p:nvSpPr>
          <p:cNvPr id="421897" name="Line 9"/>
          <p:cNvSpPr>
            <a:spLocks noChangeShapeType="1"/>
          </p:cNvSpPr>
          <p:nvPr/>
        </p:nvSpPr>
        <p:spPr bwMode="auto">
          <a:xfrm>
            <a:off x="636588" y="3070225"/>
            <a:ext cx="2106612" cy="2492375"/>
          </a:xfrm>
          <a:prstGeom prst="line">
            <a:avLst/>
          </a:prstGeom>
          <a:noFill/>
          <a:ln w="9525">
            <a:solidFill>
              <a:schemeClr val="tx1"/>
            </a:solidFill>
            <a:prstDash val="dash"/>
            <a:round/>
            <a:headEnd/>
            <a:tailEnd/>
          </a:ln>
          <a:effectLst/>
        </p:spPr>
        <p:txBody>
          <a:bodyPr wrap="none" anchor="ctr"/>
          <a:lstStyle/>
          <a:p>
            <a:endParaRPr lang="en-US"/>
          </a:p>
        </p:txBody>
      </p:sp>
      <p:sp>
        <p:nvSpPr>
          <p:cNvPr id="421898" name="Text Box 10"/>
          <p:cNvSpPr txBox="1">
            <a:spLocks noChangeArrowheads="1"/>
          </p:cNvSpPr>
          <p:nvPr/>
        </p:nvSpPr>
        <p:spPr bwMode="auto">
          <a:xfrm>
            <a:off x="990600" y="4495800"/>
            <a:ext cx="369888" cy="457200"/>
          </a:xfrm>
          <a:prstGeom prst="rect">
            <a:avLst/>
          </a:prstGeom>
          <a:noFill/>
          <a:ln w="9525">
            <a:noFill/>
            <a:miter lim="800000"/>
            <a:headEnd/>
            <a:tailEnd/>
          </a:ln>
          <a:effectLst/>
        </p:spPr>
        <p:txBody>
          <a:bodyPr wrap="none">
            <a:spAutoFit/>
          </a:bodyPr>
          <a:lstStyle/>
          <a:p>
            <a:r>
              <a:rPr lang="es-MX"/>
              <a:t>L</a:t>
            </a:r>
            <a:endParaRPr lang="es-ES"/>
          </a:p>
        </p:txBody>
      </p:sp>
      <p:grpSp>
        <p:nvGrpSpPr>
          <p:cNvPr id="421899" name="Group 11"/>
          <p:cNvGrpSpPr>
            <a:grpSpLocks/>
          </p:cNvGrpSpPr>
          <p:nvPr/>
        </p:nvGrpSpPr>
        <p:grpSpPr bwMode="auto">
          <a:xfrm>
            <a:off x="1676400" y="2362200"/>
            <a:ext cx="2057400" cy="1295400"/>
            <a:chOff x="2352" y="1728"/>
            <a:chExt cx="1296" cy="816"/>
          </a:xfrm>
        </p:grpSpPr>
        <p:graphicFrame>
          <p:nvGraphicFramePr>
            <p:cNvPr id="421900" name="Object 12"/>
            <p:cNvGraphicFramePr>
              <a:graphicFrameLocks noChangeAspect="1"/>
            </p:cNvGraphicFramePr>
            <p:nvPr/>
          </p:nvGraphicFramePr>
          <p:xfrm>
            <a:off x="2544" y="1776"/>
            <a:ext cx="948" cy="621"/>
          </p:xfrm>
          <a:graphic>
            <a:graphicData uri="http://schemas.openxmlformats.org/presentationml/2006/ole">
              <p:oleObj spid="_x0000_s421900" name="Equation" r:id="rId5" imgW="850680" imgH="558720" progId="">
                <p:embed/>
              </p:oleObj>
            </a:graphicData>
          </a:graphic>
        </p:graphicFrame>
        <p:sp>
          <p:nvSpPr>
            <p:cNvPr id="421901" name="Rectangle 13"/>
            <p:cNvSpPr>
              <a:spLocks noChangeArrowheads="1"/>
            </p:cNvSpPr>
            <p:nvPr/>
          </p:nvSpPr>
          <p:spPr bwMode="auto">
            <a:xfrm>
              <a:off x="2352" y="1728"/>
              <a:ext cx="1296" cy="816"/>
            </a:xfrm>
            <a:prstGeom prst="rect">
              <a:avLst/>
            </a:prstGeom>
            <a:noFill/>
            <a:ln w="9525">
              <a:noFill/>
              <a:miter lim="800000"/>
              <a:headEnd/>
              <a:tailEnd/>
            </a:ln>
            <a:effectLst/>
          </p:spPr>
          <p:txBody>
            <a:bodyPr wrap="none" anchor="ctr"/>
            <a:lstStyle/>
            <a:p>
              <a:endParaRPr lang="en-US"/>
            </a:p>
          </p:txBody>
        </p:sp>
      </p:grpSp>
      <p:sp>
        <p:nvSpPr>
          <p:cNvPr id="421902" name="Line 14"/>
          <p:cNvSpPr>
            <a:spLocks noChangeShapeType="1"/>
          </p:cNvSpPr>
          <p:nvPr/>
        </p:nvSpPr>
        <p:spPr bwMode="auto">
          <a:xfrm>
            <a:off x="2743200" y="5562600"/>
            <a:ext cx="1219200" cy="457200"/>
          </a:xfrm>
          <a:prstGeom prst="line">
            <a:avLst/>
          </a:prstGeom>
          <a:noFill/>
          <a:ln w="9525">
            <a:solidFill>
              <a:schemeClr val="tx1"/>
            </a:solidFill>
            <a:prstDash val="dash"/>
            <a:round/>
            <a:headEnd/>
            <a:tailEnd/>
          </a:ln>
          <a:effectLst/>
        </p:spPr>
        <p:txBody>
          <a:bodyPr/>
          <a:lstStyle/>
          <a:p>
            <a:endParaRPr lang="en-US"/>
          </a:p>
        </p:txBody>
      </p:sp>
      <p:sp>
        <p:nvSpPr>
          <p:cNvPr id="421903" name="Line 15"/>
          <p:cNvSpPr>
            <a:spLocks noChangeShapeType="1"/>
          </p:cNvSpPr>
          <p:nvPr/>
        </p:nvSpPr>
        <p:spPr bwMode="auto">
          <a:xfrm>
            <a:off x="2743200" y="5562600"/>
            <a:ext cx="381000" cy="457200"/>
          </a:xfrm>
          <a:prstGeom prst="line">
            <a:avLst/>
          </a:prstGeom>
          <a:noFill/>
          <a:ln w="25400">
            <a:solidFill>
              <a:schemeClr val="tx1"/>
            </a:solidFill>
            <a:round/>
            <a:headEnd/>
            <a:tailEnd/>
          </a:ln>
          <a:effectLst/>
        </p:spPr>
        <p:txBody>
          <a:bodyPr/>
          <a:lstStyle/>
          <a:p>
            <a:endParaRPr lang="en-US"/>
          </a:p>
        </p:txBody>
      </p:sp>
      <p:sp>
        <p:nvSpPr>
          <p:cNvPr id="421904" name="Text Box 16"/>
          <p:cNvSpPr txBox="1">
            <a:spLocks noChangeArrowheads="1"/>
          </p:cNvSpPr>
          <p:nvPr/>
        </p:nvSpPr>
        <p:spPr bwMode="auto">
          <a:xfrm>
            <a:off x="4648200" y="1557338"/>
            <a:ext cx="4100513" cy="457200"/>
          </a:xfrm>
          <a:prstGeom prst="rect">
            <a:avLst/>
          </a:prstGeom>
          <a:noFill/>
          <a:ln w="9525">
            <a:noFill/>
            <a:miter lim="800000"/>
            <a:headEnd/>
            <a:tailEnd/>
          </a:ln>
          <a:effectLst/>
        </p:spPr>
        <p:txBody>
          <a:bodyPr>
            <a:spAutoFit/>
          </a:bodyPr>
          <a:lstStyle/>
          <a:p>
            <a:pPr eaLnBrk="0" hangingPunct="0">
              <a:spcBef>
                <a:spcPct val="50000"/>
              </a:spcBef>
            </a:pPr>
            <a:r>
              <a:rPr lang="es-ES_tradnl">
                <a:latin typeface="Arial" charset="0"/>
              </a:rPr>
              <a:t>RM: abundante</a:t>
            </a:r>
            <a:r>
              <a:rPr lang="es-ES">
                <a:latin typeface="Arial" charset="0"/>
              </a:rPr>
              <a:t> en tierra</a:t>
            </a:r>
          </a:p>
        </p:txBody>
      </p:sp>
      <p:sp>
        <p:nvSpPr>
          <p:cNvPr id="421905" name="Line 17"/>
          <p:cNvSpPr>
            <a:spLocks noChangeShapeType="1"/>
          </p:cNvSpPr>
          <p:nvPr/>
        </p:nvSpPr>
        <p:spPr bwMode="auto">
          <a:xfrm>
            <a:off x="4572000" y="6019800"/>
            <a:ext cx="3810000" cy="0"/>
          </a:xfrm>
          <a:prstGeom prst="line">
            <a:avLst/>
          </a:prstGeom>
          <a:noFill/>
          <a:ln w="9525">
            <a:solidFill>
              <a:schemeClr val="tx1"/>
            </a:solidFill>
            <a:round/>
            <a:headEnd/>
            <a:tailEnd type="triangle" w="med" len="med"/>
          </a:ln>
          <a:effectLst/>
        </p:spPr>
        <p:txBody>
          <a:bodyPr wrap="none" anchor="ctr"/>
          <a:lstStyle/>
          <a:p>
            <a:endParaRPr lang="en-US"/>
          </a:p>
        </p:txBody>
      </p:sp>
      <p:graphicFrame>
        <p:nvGraphicFramePr>
          <p:cNvPr id="421906" name="Object 18"/>
          <p:cNvGraphicFramePr>
            <a:graphicFrameLocks noChangeAspect="1"/>
          </p:cNvGraphicFramePr>
          <p:nvPr/>
        </p:nvGraphicFramePr>
        <p:xfrm>
          <a:off x="4419600" y="2057400"/>
          <a:ext cx="452438" cy="476250"/>
        </p:xfrm>
        <a:graphic>
          <a:graphicData uri="http://schemas.openxmlformats.org/presentationml/2006/ole">
            <p:oleObj spid="_x0000_s421906" name="Equation" r:id="rId6" imgW="253800" imgH="266400" progId="">
              <p:embed/>
            </p:oleObj>
          </a:graphicData>
        </a:graphic>
      </p:graphicFrame>
      <p:graphicFrame>
        <p:nvGraphicFramePr>
          <p:cNvPr id="421907" name="Object 19"/>
          <p:cNvGraphicFramePr>
            <a:graphicFrameLocks noChangeAspect="1"/>
          </p:cNvGraphicFramePr>
          <p:nvPr/>
        </p:nvGraphicFramePr>
        <p:xfrm>
          <a:off x="8458200" y="5715000"/>
          <a:ext cx="450850" cy="503238"/>
        </p:xfrm>
        <a:graphic>
          <a:graphicData uri="http://schemas.openxmlformats.org/presentationml/2006/ole">
            <p:oleObj spid="_x0000_s421907" name="Equation" r:id="rId7" imgW="253800" imgH="279360" progId="">
              <p:embed/>
            </p:oleObj>
          </a:graphicData>
        </a:graphic>
      </p:graphicFrame>
      <p:sp>
        <p:nvSpPr>
          <p:cNvPr id="421908" name="Line 20"/>
          <p:cNvSpPr>
            <a:spLocks noChangeShapeType="1"/>
          </p:cNvSpPr>
          <p:nvPr/>
        </p:nvSpPr>
        <p:spPr bwMode="auto">
          <a:xfrm flipV="1">
            <a:off x="4598988" y="2536825"/>
            <a:ext cx="0" cy="3429000"/>
          </a:xfrm>
          <a:prstGeom prst="line">
            <a:avLst/>
          </a:prstGeom>
          <a:noFill/>
          <a:ln w="9525">
            <a:solidFill>
              <a:schemeClr val="tx1"/>
            </a:solidFill>
            <a:round/>
            <a:headEnd/>
            <a:tailEnd type="triangle" w="med" len="med"/>
          </a:ln>
          <a:effectLst/>
        </p:spPr>
        <p:txBody>
          <a:bodyPr/>
          <a:lstStyle/>
          <a:p>
            <a:endParaRPr lang="en-US"/>
          </a:p>
        </p:txBody>
      </p:sp>
      <p:sp>
        <p:nvSpPr>
          <p:cNvPr id="421909" name="Line 21"/>
          <p:cNvSpPr>
            <a:spLocks noChangeShapeType="1"/>
          </p:cNvSpPr>
          <p:nvPr/>
        </p:nvSpPr>
        <p:spPr bwMode="auto">
          <a:xfrm>
            <a:off x="4572000" y="3657600"/>
            <a:ext cx="457200" cy="457200"/>
          </a:xfrm>
          <a:prstGeom prst="line">
            <a:avLst/>
          </a:prstGeom>
          <a:noFill/>
          <a:ln w="25400">
            <a:solidFill>
              <a:schemeClr val="tx1"/>
            </a:solidFill>
            <a:round/>
            <a:headEnd/>
            <a:tailEnd/>
          </a:ln>
          <a:effectLst/>
        </p:spPr>
        <p:txBody>
          <a:bodyPr wrap="none" anchor="ctr"/>
          <a:lstStyle/>
          <a:p>
            <a:endParaRPr lang="en-US"/>
          </a:p>
        </p:txBody>
      </p:sp>
      <p:sp>
        <p:nvSpPr>
          <p:cNvPr id="421910" name="Text Box 22"/>
          <p:cNvSpPr txBox="1">
            <a:spLocks noChangeArrowheads="1"/>
          </p:cNvSpPr>
          <p:nvPr/>
        </p:nvSpPr>
        <p:spPr bwMode="auto">
          <a:xfrm>
            <a:off x="4572000" y="3962400"/>
            <a:ext cx="522288" cy="457200"/>
          </a:xfrm>
          <a:prstGeom prst="rect">
            <a:avLst/>
          </a:prstGeom>
          <a:noFill/>
          <a:ln w="9525">
            <a:noFill/>
            <a:miter lim="800000"/>
            <a:headEnd/>
            <a:tailEnd/>
          </a:ln>
          <a:effectLst/>
        </p:spPr>
        <p:txBody>
          <a:bodyPr wrap="none">
            <a:spAutoFit/>
          </a:bodyPr>
          <a:lstStyle/>
          <a:p>
            <a:r>
              <a:rPr lang="es-MX"/>
              <a:t>T*</a:t>
            </a:r>
            <a:endParaRPr lang="es-ES"/>
          </a:p>
        </p:txBody>
      </p:sp>
      <p:sp>
        <p:nvSpPr>
          <p:cNvPr id="421911" name="Line 23"/>
          <p:cNvSpPr>
            <a:spLocks noChangeShapeType="1"/>
          </p:cNvSpPr>
          <p:nvPr/>
        </p:nvSpPr>
        <p:spPr bwMode="auto">
          <a:xfrm>
            <a:off x="4572000" y="2819400"/>
            <a:ext cx="457200" cy="1295400"/>
          </a:xfrm>
          <a:prstGeom prst="line">
            <a:avLst/>
          </a:prstGeom>
          <a:noFill/>
          <a:ln w="9525">
            <a:solidFill>
              <a:schemeClr val="tx1"/>
            </a:solidFill>
            <a:prstDash val="dash"/>
            <a:round/>
            <a:headEnd/>
            <a:tailEnd/>
          </a:ln>
          <a:effectLst/>
        </p:spPr>
        <p:txBody>
          <a:bodyPr wrap="none" anchor="ctr"/>
          <a:lstStyle/>
          <a:p>
            <a:endParaRPr lang="en-US"/>
          </a:p>
        </p:txBody>
      </p:sp>
      <p:sp>
        <p:nvSpPr>
          <p:cNvPr id="421912" name="Text Box 24"/>
          <p:cNvSpPr txBox="1">
            <a:spLocks noChangeArrowheads="1"/>
          </p:cNvSpPr>
          <p:nvPr/>
        </p:nvSpPr>
        <p:spPr bwMode="auto">
          <a:xfrm>
            <a:off x="5486400" y="5334000"/>
            <a:ext cx="522288" cy="457200"/>
          </a:xfrm>
          <a:prstGeom prst="rect">
            <a:avLst/>
          </a:prstGeom>
          <a:noFill/>
          <a:ln w="9525">
            <a:noFill/>
            <a:miter lim="800000"/>
            <a:headEnd/>
            <a:tailEnd/>
          </a:ln>
          <a:effectLst/>
        </p:spPr>
        <p:txBody>
          <a:bodyPr wrap="none">
            <a:spAutoFit/>
          </a:bodyPr>
          <a:lstStyle/>
          <a:p>
            <a:r>
              <a:rPr lang="es-MX"/>
              <a:t>L*</a:t>
            </a:r>
            <a:endParaRPr lang="es-ES"/>
          </a:p>
        </p:txBody>
      </p:sp>
      <p:sp>
        <p:nvSpPr>
          <p:cNvPr id="421913" name="Line 25"/>
          <p:cNvSpPr>
            <a:spLocks noChangeShapeType="1"/>
          </p:cNvSpPr>
          <p:nvPr/>
        </p:nvSpPr>
        <p:spPr bwMode="auto">
          <a:xfrm>
            <a:off x="5029200" y="4114800"/>
            <a:ext cx="1676400" cy="1828800"/>
          </a:xfrm>
          <a:prstGeom prst="line">
            <a:avLst/>
          </a:prstGeom>
          <a:noFill/>
          <a:ln w="9525">
            <a:solidFill>
              <a:schemeClr val="tx1"/>
            </a:solidFill>
            <a:prstDash val="dash"/>
            <a:round/>
            <a:headEnd/>
            <a:tailEnd/>
          </a:ln>
          <a:effectLst/>
        </p:spPr>
        <p:txBody>
          <a:bodyPr/>
          <a:lstStyle/>
          <a:p>
            <a:endParaRPr lang="en-US"/>
          </a:p>
        </p:txBody>
      </p:sp>
      <p:sp>
        <p:nvSpPr>
          <p:cNvPr id="421914" name="Line 26"/>
          <p:cNvSpPr>
            <a:spLocks noChangeShapeType="1"/>
          </p:cNvSpPr>
          <p:nvPr/>
        </p:nvSpPr>
        <p:spPr bwMode="auto">
          <a:xfrm>
            <a:off x="5029200" y="4114800"/>
            <a:ext cx="457200" cy="1828800"/>
          </a:xfrm>
          <a:prstGeom prst="line">
            <a:avLst/>
          </a:prstGeom>
          <a:noFill/>
          <a:ln w="25400">
            <a:solidFill>
              <a:schemeClr val="tx1"/>
            </a:solidFill>
            <a:round/>
            <a:headEnd/>
            <a:tailEnd/>
          </a:ln>
          <a:effectLst/>
        </p:spPr>
        <p:txBody>
          <a:bodyPr/>
          <a:lstStyle/>
          <a:p>
            <a:endParaRPr lang="en-US"/>
          </a:p>
        </p:txBody>
      </p:sp>
      <p:grpSp>
        <p:nvGrpSpPr>
          <p:cNvPr id="421915" name="Group 27"/>
          <p:cNvGrpSpPr>
            <a:grpSpLocks/>
          </p:cNvGrpSpPr>
          <p:nvPr/>
        </p:nvGrpSpPr>
        <p:grpSpPr bwMode="auto">
          <a:xfrm>
            <a:off x="5580063" y="2276475"/>
            <a:ext cx="2057400" cy="1295400"/>
            <a:chOff x="2352" y="1728"/>
            <a:chExt cx="1296" cy="816"/>
          </a:xfrm>
        </p:grpSpPr>
        <p:graphicFrame>
          <p:nvGraphicFramePr>
            <p:cNvPr id="421916" name="Object 28"/>
            <p:cNvGraphicFramePr>
              <a:graphicFrameLocks noChangeAspect="1"/>
            </p:cNvGraphicFramePr>
            <p:nvPr/>
          </p:nvGraphicFramePr>
          <p:xfrm>
            <a:off x="2544" y="1776"/>
            <a:ext cx="948" cy="621"/>
          </p:xfrm>
          <a:graphic>
            <a:graphicData uri="http://schemas.openxmlformats.org/presentationml/2006/ole">
              <p:oleObj spid="_x0000_s421916" name="Equation" r:id="rId8" imgW="850680" imgH="558720" progId="">
                <p:embed/>
              </p:oleObj>
            </a:graphicData>
          </a:graphic>
        </p:graphicFrame>
        <p:sp>
          <p:nvSpPr>
            <p:cNvPr id="421917" name="Rectangle 29"/>
            <p:cNvSpPr>
              <a:spLocks noChangeArrowheads="1"/>
            </p:cNvSpPr>
            <p:nvPr/>
          </p:nvSpPr>
          <p:spPr bwMode="auto">
            <a:xfrm>
              <a:off x="2352" y="1728"/>
              <a:ext cx="1296" cy="816"/>
            </a:xfrm>
            <a:prstGeom prst="rect">
              <a:avLst/>
            </a:prstGeom>
            <a:noFill/>
            <a:ln w="9525">
              <a:noFill/>
              <a:miter lim="800000"/>
              <a:headEnd/>
              <a:tailEnd/>
            </a:ln>
            <a:effectLst/>
          </p:spPr>
          <p:txBody>
            <a:bodyPr wrap="none" anchor="ctr"/>
            <a:lstStyle/>
            <a:p>
              <a:endParaRPr lang="en-US"/>
            </a:p>
          </p:txBody>
        </p:sp>
      </p:grpSp>
      <p:sp>
        <p:nvSpPr>
          <p:cNvPr id="421918" name="Rectangle 30"/>
          <p:cNvSpPr>
            <a:spLocks noChangeArrowheads="1"/>
          </p:cNvSpPr>
          <p:nvPr/>
        </p:nvSpPr>
        <p:spPr bwMode="auto">
          <a:xfrm>
            <a:off x="685800" y="66675"/>
            <a:ext cx="7772400" cy="914400"/>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rPr>
              <a:t>2.3. Teorema de HO</a:t>
            </a:r>
            <a:br>
              <a:rPr lang="es-ES_tradnl" sz="4000">
                <a:solidFill>
                  <a:schemeClr val="accent2"/>
                </a:solidFill>
                <a:latin typeface="Arial" charset="0"/>
              </a:rPr>
            </a:br>
            <a:r>
              <a:rPr lang="es-ES_tradnl" sz="4000">
                <a:solidFill>
                  <a:schemeClr val="accent2"/>
                </a:solidFill>
                <a:latin typeface="Arial" charset="0"/>
              </a:rPr>
              <a:t>FPP con coeficientes fijos</a:t>
            </a:r>
            <a:endParaRPr lang="es-ES" sz="400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Line 2"/>
          <p:cNvSpPr>
            <a:spLocks noChangeShapeType="1"/>
          </p:cNvSpPr>
          <p:nvPr/>
        </p:nvSpPr>
        <p:spPr bwMode="auto">
          <a:xfrm>
            <a:off x="1439863" y="1570038"/>
            <a:ext cx="0" cy="4572000"/>
          </a:xfrm>
          <a:prstGeom prst="line">
            <a:avLst/>
          </a:prstGeom>
          <a:noFill/>
          <a:ln w="9525">
            <a:solidFill>
              <a:schemeClr val="tx1"/>
            </a:solidFill>
            <a:round/>
            <a:headEnd/>
            <a:tailEnd/>
          </a:ln>
          <a:effectLst/>
        </p:spPr>
        <p:txBody>
          <a:bodyPr/>
          <a:lstStyle/>
          <a:p>
            <a:endParaRPr lang="en-US"/>
          </a:p>
        </p:txBody>
      </p:sp>
      <p:sp>
        <p:nvSpPr>
          <p:cNvPr id="423939" name="Arc 3"/>
          <p:cNvSpPr>
            <a:spLocks/>
          </p:cNvSpPr>
          <p:nvPr/>
        </p:nvSpPr>
        <p:spPr bwMode="auto">
          <a:xfrm>
            <a:off x="1439863" y="2027238"/>
            <a:ext cx="1600200" cy="4114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3940" name="Line 4"/>
          <p:cNvSpPr>
            <a:spLocks noChangeShapeType="1"/>
          </p:cNvSpPr>
          <p:nvPr/>
        </p:nvSpPr>
        <p:spPr bwMode="auto">
          <a:xfrm>
            <a:off x="1476375" y="6165850"/>
            <a:ext cx="4378325" cy="0"/>
          </a:xfrm>
          <a:prstGeom prst="line">
            <a:avLst/>
          </a:prstGeom>
          <a:noFill/>
          <a:ln w="9525">
            <a:solidFill>
              <a:schemeClr val="tx1"/>
            </a:solidFill>
            <a:round/>
            <a:headEnd/>
            <a:tailEnd/>
          </a:ln>
          <a:effectLst/>
        </p:spPr>
        <p:txBody>
          <a:bodyPr/>
          <a:lstStyle/>
          <a:p>
            <a:endParaRPr lang="en-US"/>
          </a:p>
        </p:txBody>
      </p:sp>
      <p:sp>
        <p:nvSpPr>
          <p:cNvPr id="423941" name="Arc 5"/>
          <p:cNvSpPr>
            <a:spLocks/>
          </p:cNvSpPr>
          <p:nvPr/>
        </p:nvSpPr>
        <p:spPr bwMode="auto">
          <a:xfrm>
            <a:off x="1458913" y="5026025"/>
            <a:ext cx="3048000" cy="1066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3942" name="Text Box 6"/>
          <p:cNvSpPr txBox="1">
            <a:spLocks noChangeArrowheads="1"/>
          </p:cNvSpPr>
          <p:nvPr/>
        </p:nvSpPr>
        <p:spPr bwMode="auto">
          <a:xfrm>
            <a:off x="684213" y="1341438"/>
            <a:ext cx="685800" cy="579437"/>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a:t>
            </a:r>
          </a:p>
        </p:txBody>
      </p:sp>
      <p:sp>
        <p:nvSpPr>
          <p:cNvPr id="423943" name="Text Box 7"/>
          <p:cNvSpPr txBox="1">
            <a:spLocks noChangeArrowheads="1"/>
          </p:cNvSpPr>
          <p:nvPr/>
        </p:nvSpPr>
        <p:spPr bwMode="auto">
          <a:xfrm>
            <a:off x="2195513" y="1989138"/>
            <a:ext cx="990600" cy="396875"/>
          </a:xfrm>
          <a:prstGeom prst="rect">
            <a:avLst/>
          </a:prstGeom>
          <a:noFill/>
          <a:ln w="9525">
            <a:noFill/>
            <a:miter lim="800000"/>
            <a:headEnd/>
            <a:tailEnd/>
          </a:ln>
          <a:effectLst/>
        </p:spPr>
        <p:txBody>
          <a:bodyPr>
            <a:spAutoFit/>
          </a:bodyPr>
          <a:lstStyle/>
          <a:p>
            <a:pPr eaLnBrk="0" hangingPunct="0">
              <a:spcBef>
                <a:spcPct val="50000"/>
              </a:spcBef>
            </a:pPr>
            <a:r>
              <a:rPr lang="es-ES" sz="2000" i="1">
                <a:latin typeface="Arial Narrow" pitchFamily="34" charset="0"/>
              </a:rPr>
              <a:t>RM</a:t>
            </a:r>
            <a:endParaRPr lang="es-ES" sz="2000">
              <a:latin typeface="Courier New" pitchFamily="49" charset="0"/>
            </a:endParaRPr>
          </a:p>
        </p:txBody>
      </p:sp>
      <p:sp>
        <p:nvSpPr>
          <p:cNvPr id="423944" name="Text Box 8"/>
          <p:cNvSpPr txBox="1">
            <a:spLocks noChangeArrowheads="1"/>
          </p:cNvSpPr>
          <p:nvPr/>
        </p:nvSpPr>
        <p:spPr bwMode="auto">
          <a:xfrm>
            <a:off x="3924300" y="4868863"/>
            <a:ext cx="762000" cy="396875"/>
          </a:xfrm>
          <a:prstGeom prst="rect">
            <a:avLst/>
          </a:prstGeom>
          <a:noFill/>
          <a:ln w="9525">
            <a:noFill/>
            <a:miter lim="800000"/>
            <a:headEnd/>
            <a:tailEnd/>
          </a:ln>
          <a:effectLst/>
        </p:spPr>
        <p:txBody>
          <a:bodyPr>
            <a:spAutoFit/>
          </a:bodyPr>
          <a:lstStyle/>
          <a:p>
            <a:pPr eaLnBrk="0" hangingPunct="0">
              <a:spcBef>
                <a:spcPct val="50000"/>
              </a:spcBef>
            </a:pPr>
            <a:r>
              <a:rPr lang="es-ES" sz="2000" i="1">
                <a:latin typeface="Arial Narrow" pitchFamily="34" charset="0"/>
              </a:rPr>
              <a:t>NP</a:t>
            </a:r>
          </a:p>
        </p:txBody>
      </p:sp>
      <p:sp>
        <p:nvSpPr>
          <p:cNvPr id="423945" name="Text Box 9"/>
          <p:cNvSpPr txBox="1">
            <a:spLocks noChangeArrowheads="1"/>
          </p:cNvSpPr>
          <p:nvPr/>
        </p:nvSpPr>
        <p:spPr bwMode="auto">
          <a:xfrm>
            <a:off x="5940425" y="5949950"/>
            <a:ext cx="914400" cy="579438"/>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t>
            </a:r>
            <a:r>
              <a:rPr lang="es-MX" sz="3200">
                <a:latin typeface="Arial Narrow" pitchFamily="34" charset="0"/>
              </a:rPr>
              <a:t>v</a:t>
            </a:r>
            <a:endParaRPr lang="es-ES" sz="3200">
              <a:latin typeface="Arial Narrow" pitchFamily="34" charset="0"/>
            </a:endParaRPr>
          </a:p>
        </p:txBody>
      </p:sp>
      <p:sp>
        <p:nvSpPr>
          <p:cNvPr id="423946" name="Line 10"/>
          <p:cNvSpPr>
            <a:spLocks noChangeShapeType="1"/>
          </p:cNvSpPr>
          <p:nvPr/>
        </p:nvSpPr>
        <p:spPr bwMode="auto">
          <a:xfrm>
            <a:off x="1476375" y="1771650"/>
            <a:ext cx="1727200" cy="1512888"/>
          </a:xfrm>
          <a:prstGeom prst="line">
            <a:avLst/>
          </a:prstGeom>
          <a:noFill/>
          <a:ln w="31750">
            <a:solidFill>
              <a:srgbClr val="FF0066"/>
            </a:solidFill>
            <a:round/>
            <a:headEnd/>
            <a:tailEnd/>
          </a:ln>
          <a:effectLst/>
        </p:spPr>
        <p:txBody>
          <a:bodyPr/>
          <a:lstStyle/>
          <a:p>
            <a:endParaRPr lang="en-US"/>
          </a:p>
        </p:txBody>
      </p:sp>
      <p:sp>
        <p:nvSpPr>
          <p:cNvPr id="423947" name="Line 11"/>
          <p:cNvSpPr>
            <a:spLocks noChangeShapeType="1"/>
          </p:cNvSpPr>
          <p:nvPr/>
        </p:nvSpPr>
        <p:spPr bwMode="auto">
          <a:xfrm>
            <a:off x="4033838" y="5484813"/>
            <a:ext cx="0" cy="576262"/>
          </a:xfrm>
          <a:prstGeom prst="line">
            <a:avLst/>
          </a:prstGeom>
          <a:noFill/>
          <a:ln w="9525">
            <a:solidFill>
              <a:schemeClr val="accent2"/>
            </a:solidFill>
            <a:round/>
            <a:headEnd/>
            <a:tailEnd/>
          </a:ln>
          <a:effectLst/>
        </p:spPr>
        <p:txBody>
          <a:bodyPr/>
          <a:lstStyle/>
          <a:p>
            <a:endParaRPr lang="en-US"/>
          </a:p>
        </p:txBody>
      </p:sp>
      <p:sp>
        <p:nvSpPr>
          <p:cNvPr id="423948" name="Line 12"/>
          <p:cNvSpPr>
            <a:spLocks noChangeShapeType="1"/>
          </p:cNvSpPr>
          <p:nvPr/>
        </p:nvSpPr>
        <p:spPr bwMode="auto">
          <a:xfrm flipH="1">
            <a:off x="1463675" y="5530850"/>
            <a:ext cx="2592388" cy="0"/>
          </a:xfrm>
          <a:prstGeom prst="line">
            <a:avLst/>
          </a:prstGeom>
          <a:noFill/>
          <a:ln w="9525">
            <a:solidFill>
              <a:schemeClr val="accent2"/>
            </a:solidFill>
            <a:round/>
            <a:headEnd/>
            <a:tailEnd/>
          </a:ln>
          <a:effectLst/>
        </p:spPr>
        <p:txBody>
          <a:bodyPr/>
          <a:lstStyle/>
          <a:p>
            <a:endParaRPr lang="en-US"/>
          </a:p>
        </p:txBody>
      </p:sp>
      <p:sp>
        <p:nvSpPr>
          <p:cNvPr id="423949" name="Line 13"/>
          <p:cNvSpPr>
            <a:spLocks noChangeShapeType="1"/>
          </p:cNvSpPr>
          <p:nvPr/>
        </p:nvSpPr>
        <p:spPr bwMode="auto">
          <a:xfrm flipH="1">
            <a:off x="2068513" y="2411413"/>
            <a:ext cx="15875" cy="3730625"/>
          </a:xfrm>
          <a:prstGeom prst="line">
            <a:avLst/>
          </a:prstGeom>
          <a:noFill/>
          <a:ln w="9525">
            <a:solidFill>
              <a:schemeClr val="accent2"/>
            </a:solidFill>
            <a:round/>
            <a:headEnd/>
            <a:tailEnd/>
          </a:ln>
          <a:effectLst/>
        </p:spPr>
        <p:txBody>
          <a:bodyPr/>
          <a:lstStyle/>
          <a:p>
            <a:endParaRPr lang="en-US"/>
          </a:p>
        </p:txBody>
      </p:sp>
      <p:sp>
        <p:nvSpPr>
          <p:cNvPr id="423950" name="Line 14"/>
          <p:cNvSpPr>
            <a:spLocks noChangeShapeType="1"/>
          </p:cNvSpPr>
          <p:nvPr/>
        </p:nvSpPr>
        <p:spPr bwMode="auto">
          <a:xfrm flipH="1">
            <a:off x="1439863" y="2408238"/>
            <a:ext cx="609600" cy="0"/>
          </a:xfrm>
          <a:prstGeom prst="line">
            <a:avLst/>
          </a:prstGeom>
          <a:noFill/>
          <a:ln w="9525">
            <a:solidFill>
              <a:schemeClr val="accent2"/>
            </a:solidFill>
            <a:round/>
            <a:headEnd/>
            <a:tailEnd/>
          </a:ln>
          <a:effectLst/>
        </p:spPr>
        <p:txBody>
          <a:bodyPr/>
          <a:lstStyle/>
          <a:p>
            <a:endParaRPr lang="en-US"/>
          </a:p>
        </p:txBody>
      </p:sp>
      <p:sp>
        <p:nvSpPr>
          <p:cNvPr id="423951" name="Rectangle 15"/>
          <p:cNvSpPr>
            <a:spLocks noChangeArrowheads="1"/>
          </p:cNvSpPr>
          <p:nvPr/>
        </p:nvSpPr>
        <p:spPr bwMode="auto">
          <a:xfrm>
            <a:off x="685800" y="138113"/>
            <a:ext cx="7989888" cy="914400"/>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rPr>
              <a:t>2.3. Teorema de Heckscher-Ohlin FPP con coeficientes variables</a:t>
            </a:r>
            <a:endParaRPr lang="es-ES" sz="4000">
              <a:solidFill>
                <a:schemeClr val="accent2"/>
              </a:solidFill>
              <a:latin typeface="Arial" charset="0"/>
            </a:endParaRPr>
          </a:p>
        </p:txBody>
      </p:sp>
      <p:sp>
        <p:nvSpPr>
          <p:cNvPr id="423952" name="Oval 16"/>
          <p:cNvSpPr>
            <a:spLocks noChangeArrowheads="1"/>
          </p:cNvSpPr>
          <p:nvPr/>
        </p:nvSpPr>
        <p:spPr bwMode="auto">
          <a:xfrm>
            <a:off x="2051050" y="2276475"/>
            <a:ext cx="144463" cy="144463"/>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3953" name="Line 17"/>
          <p:cNvSpPr>
            <a:spLocks noChangeShapeType="1"/>
          </p:cNvSpPr>
          <p:nvPr/>
        </p:nvSpPr>
        <p:spPr bwMode="auto">
          <a:xfrm>
            <a:off x="3059113" y="4652963"/>
            <a:ext cx="1800225" cy="1368425"/>
          </a:xfrm>
          <a:prstGeom prst="line">
            <a:avLst/>
          </a:prstGeom>
          <a:noFill/>
          <a:ln w="31750">
            <a:solidFill>
              <a:srgbClr val="FF0066"/>
            </a:solidFill>
            <a:round/>
            <a:headEnd/>
            <a:tailEnd/>
          </a:ln>
          <a:effectLst/>
        </p:spPr>
        <p:txBody>
          <a:bodyPr/>
          <a:lstStyle/>
          <a:p>
            <a:endParaRPr lang="en-US"/>
          </a:p>
        </p:txBody>
      </p:sp>
      <p:sp>
        <p:nvSpPr>
          <p:cNvPr id="423954" name="Oval 18"/>
          <p:cNvSpPr>
            <a:spLocks noChangeArrowheads="1"/>
          </p:cNvSpPr>
          <p:nvPr/>
        </p:nvSpPr>
        <p:spPr bwMode="auto">
          <a:xfrm>
            <a:off x="3995738" y="5445125"/>
            <a:ext cx="144462" cy="144463"/>
          </a:xfrm>
          <a:prstGeom prst="ellipse">
            <a:avLst/>
          </a:prstGeom>
          <a:solidFill>
            <a:schemeClr val="accent1"/>
          </a:soli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Line 2"/>
          <p:cNvSpPr>
            <a:spLocks noChangeShapeType="1"/>
          </p:cNvSpPr>
          <p:nvPr/>
        </p:nvSpPr>
        <p:spPr bwMode="auto">
          <a:xfrm>
            <a:off x="1439863" y="1570038"/>
            <a:ext cx="0" cy="4572000"/>
          </a:xfrm>
          <a:prstGeom prst="line">
            <a:avLst/>
          </a:prstGeom>
          <a:noFill/>
          <a:ln w="9525">
            <a:solidFill>
              <a:schemeClr val="tx1"/>
            </a:solidFill>
            <a:round/>
            <a:headEnd/>
            <a:tailEnd/>
          </a:ln>
          <a:effectLst/>
        </p:spPr>
        <p:txBody>
          <a:bodyPr/>
          <a:lstStyle/>
          <a:p>
            <a:endParaRPr lang="en-US"/>
          </a:p>
        </p:txBody>
      </p:sp>
      <p:sp>
        <p:nvSpPr>
          <p:cNvPr id="424963" name="Arc 3"/>
          <p:cNvSpPr>
            <a:spLocks/>
          </p:cNvSpPr>
          <p:nvPr/>
        </p:nvSpPr>
        <p:spPr bwMode="auto">
          <a:xfrm>
            <a:off x="1439863" y="2027238"/>
            <a:ext cx="1600200" cy="4114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4964" name="Line 4"/>
          <p:cNvSpPr>
            <a:spLocks noChangeShapeType="1"/>
          </p:cNvSpPr>
          <p:nvPr/>
        </p:nvSpPr>
        <p:spPr bwMode="auto">
          <a:xfrm>
            <a:off x="1476375" y="6165850"/>
            <a:ext cx="4378325" cy="0"/>
          </a:xfrm>
          <a:prstGeom prst="line">
            <a:avLst/>
          </a:prstGeom>
          <a:noFill/>
          <a:ln w="9525">
            <a:solidFill>
              <a:schemeClr val="tx1"/>
            </a:solidFill>
            <a:round/>
            <a:headEnd/>
            <a:tailEnd/>
          </a:ln>
          <a:effectLst/>
        </p:spPr>
        <p:txBody>
          <a:bodyPr/>
          <a:lstStyle/>
          <a:p>
            <a:endParaRPr lang="en-US"/>
          </a:p>
        </p:txBody>
      </p:sp>
      <p:sp>
        <p:nvSpPr>
          <p:cNvPr id="424965" name="Arc 5"/>
          <p:cNvSpPr>
            <a:spLocks/>
          </p:cNvSpPr>
          <p:nvPr/>
        </p:nvSpPr>
        <p:spPr bwMode="auto">
          <a:xfrm>
            <a:off x="1458913" y="5026025"/>
            <a:ext cx="3048000" cy="1066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4966" name="Text Box 6"/>
          <p:cNvSpPr txBox="1">
            <a:spLocks noChangeArrowheads="1"/>
          </p:cNvSpPr>
          <p:nvPr/>
        </p:nvSpPr>
        <p:spPr bwMode="auto">
          <a:xfrm>
            <a:off x="684213" y="1341438"/>
            <a:ext cx="685800" cy="579437"/>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a:t>
            </a:r>
          </a:p>
        </p:txBody>
      </p:sp>
      <p:sp>
        <p:nvSpPr>
          <p:cNvPr id="424967" name="Text Box 7"/>
          <p:cNvSpPr txBox="1">
            <a:spLocks noChangeArrowheads="1"/>
          </p:cNvSpPr>
          <p:nvPr/>
        </p:nvSpPr>
        <p:spPr bwMode="auto">
          <a:xfrm>
            <a:off x="2987675" y="3895725"/>
            <a:ext cx="990600" cy="396875"/>
          </a:xfrm>
          <a:prstGeom prst="rect">
            <a:avLst/>
          </a:prstGeom>
          <a:noFill/>
          <a:ln w="9525">
            <a:noFill/>
            <a:miter lim="800000"/>
            <a:headEnd/>
            <a:tailEnd/>
          </a:ln>
          <a:effectLst/>
        </p:spPr>
        <p:txBody>
          <a:bodyPr>
            <a:spAutoFit/>
          </a:bodyPr>
          <a:lstStyle/>
          <a:p>
            <a:pPr eaLnBrk="0" hangingPunct="0">
              <a:spcBef>
                <a:spcPct val="50000"/>
              </a:spcBef>
            </a:pPr>
            <a:r>
              <a:rPr lang="es-ES" sz="2000" i="1">
                <a:latin typeface="Arial Narrow" pitchFamily="34" charset="0"/>
              </a:rPr>
              <a:t>RM</a:t>
            </a:r>
            <a:endParaRPr lang="es-ES" sz="2000">
              <a:latin typeface="Courier New" pitchFamily="49" charset="0"/>
            </a:endParaRPr>
          </a:p>
        </p:txBody>
      </p:sp>
      <p:sp>
        <p:nvSpPr>
          <p:cNvPr id="424968" name="Text Box 8"/>
          <p:cNvSpPr txBox="1">
            <a:spLocks noChangeArrowheads="1"/>
          </p:cNvSpPr>
          <p:nvPr/>
        </p:nvSpPr>
        <p:spPr bwMode="auto">
          <a:xfrm>
            <a:off x="3954463" y="4976813"/>
            <a:ext cx="762000" cy="396875"/>
          </a:xfrm>
          <a:prstGeom prst="rect">
            <a:avLst/>
          </a:prstGeom>
          <a:noFill/>
          <a:ln w="9525">
            <a:noFill/>
            <a:miter lim="800000"/>
            <a:headEnd/>
            <a:tailEnd/>
          </a:ln>
          <a:effectLst/>
        </p:spPr>
        <p:txBody>
          <a:bodyPr>
            <a:spAutoFit/>
          </a:bodyPr>
          <a:lstStyle/>
          <a:p>
            <a:pPr eaLnBrk="0" hangingPunct="0">
              <a:spcBef>
                <a:spcPct val="50000"/>
              </a:spcBef>
            </a:pPr>
            <a:r>
              <a:rPr lang="es-ES" sz="2000" i="1">
                <a:latin typeface="Arial Narrow" pitchFamily="34" charset="0"/>
              </a:rPr>
              <a:t>NP</a:t>
            </a:r>
          </a:p>
        </p:txBody>
      </p:sp>
      <p:sp>
        <p:nvSpPr>
          <p:cNvPr id="424969" name="Text Box 9"/>
          <p:cNvSpPr txBox="1">
            <a:spLocks noChangeArrowheads="1"/>
          </p:cNvSpPr>
          <p:nvPr/>
        </p:nvSpPr>
        <p:spPr bwMode="auto">
          <a:xfrm>
            <a:off x="5940425" y="5949950"/>
            <a:ext cx="914400" cy="579438"/>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t>
            </a:r>
            <a:r>
              <a:rPr lang="es-MX" sz="3200">
                <a:latin typeface="Arial Narrow" pitchFamily="34" charset="0"/>
              </a:rPr>
              <a:t>v</a:t>
            </a:r>
            <a:endParaRPr lang="es-ES" sz="3200">
              <a:latin typeface="Arial Narrow" pitchFamily="34" charset="0"/>
            </a:endParaRPr>
          </a:p>
        </p:txBody>
      </p:sp>
      <p:sp>
        <p:nvSpPr>
          <p:cNvPr id="424970" name="Line 10"/>
          <p:cNvSpPr>
            <a:spLocks noChangeShapeType="1"/>
          </p:cNvSpPr>
          <p:nvPr/>
        </p:nvSpPr>
        <p:spPr bwMode="auto">
          <a:xfrm>
            <a:off x="2555875" y="2565400"/>
            <a:ext cx="647700" cy="2951163"/>
          </a:xfrm>
          <a:prstGeom prst="line">
            <a:avLst/>
          </a:prstGeom>
          <a:noFill/>
          <a:ln w="31750">
            <a:solidFill>
              <a:srgbClr val="FF0066"/>
            </a:solidFill>
            <a:round/>
            <a:headEnd/>
            <a:tailEnd/>
          </a:ln>
          <a:effectLst/>
        </p:spPr>
        <p:txBody>
          <a:bodyPr/>
          <a:lstStyle/>
          <a:p>
            <a:endParaRPr lang="en-US"/>
          </a:p>
        </p:txBody>
      </p:sp>
      <p:sp>
        <p:nvSpPr>
          <p:cNvPr id="424971" name="Line 11"/>
          <p:cNvSpPr>
            <a:spLocks noChangeShapeType="1"/>
          </p:cNvSpPr>
          <p:nvPr/>
        </p:nvSpPr>
        <p:spPr bwMode="auto">
          <a:xfrm>
            <a:off x="3132138" y="4941888"/>
            <a:ext cx="1944687" cy="1079500"/>
          </a:xfrm>
          <a:prstGeom prst="line">
            <a:avLst/>
          </a:prstGeom>
          <a:noFill/>
          <a:ln w="31750">
            <a:solidFill>
              <a:srgbClr val="FF0066"/>
            </a:solidFill>
            <a:round/>
            <a:headEnd/>
            <a:tailEnd/>
          </a:ln>
          <a:effectLst/>
        </p:spPr>
        <p:txBody>
          <a:bodyPr/>
          <a:lstStyle/>
          <a:p>
            <a:endParaRPr lang="en-US"/>
          </a:p>
        </p:txBody>
      </p:sp>
      <p:sp>
        <p:nvSpPr>
          <p:cNvPr id="424972" name="Line 12"/>
          <p:cNvSpPr>
            <a:spLocks noChangeShapeType="1"/>
          </p:cNvSpPr>
          <p:nvPr/>
        </p:nvSpPr>
        <p:spPr bwMode="auto">
          <a:xfrm flipH="1">
            <a:off x="4067175" y="5589588"/>
            <a:ext cx="0" cy="576262"/>
          </a:xfrm>
          <a:prstGeom prst="line">
            <a:avLst/>
          </a:prstGeom>
          <a:noFill/>
          <a:ln w="9525">
            <a:solidFill>
              <a:schemeClr val="accent2"/>
            </a:solidFill>
            <a:round/>
            <a:headEnd/>
            <a:tailEnd/>
          </a:ln>
          <a:effectLst/>
        </p:spPr>
        <p:txBody>
          <a:bodyPr/>
          <a:lstStyle/>
          <a:p>
            <a:endParaRPr lang="en-US"/>
          </a:p>
        </p:txBody>
      </p:sp>
      <p:sp>
        <p:nvSpPr>
          <p:cNvPr id="424973" name="Line 13"/>
          <p:cNvSpPr>
            <a:spLocks noChangeShapeType="1"/>
          </p:cNvSpPr>
          <p:nvPr/>
        </p:nvSpPr>
        <p:spPr bwMode="auto">
          <a:xfrm flipH="1">
            <a:off x="1463675" y="5530850"/>
            <a:ext cx="2592388" cy="0"/>
          </a:xfrm>
          <a:prstGeom prst="line">
            <a:avLst/>
          </a:prstGeom>
          <a:noFill/>
          <a:ln w="9525">
            <a:solidFill>
              <a:schemeClr val="accent2"/>
            </a:solidFill>
            <a:round/>
            <a:headEnd/>
            <a:tailEnd/>
          </a:ln>
          <a:effectLst/>
        </p:spPr>
        <p:txBody>
          <a:bodyPr/>
          <a:lstStyle/>
          <a:p>
            <a:endParaRPr lang="en-US"/>
          </a:p>
        </p:txBody>
      </p:sp>
      <p:sp>
        <p:nvSpPr>
          <p:cNvPr id="424974" name="Line 14"/>
          <p:cNvSpPr>
            <a:spLocks noChangeShapeType="1"/>
          </p:cNvSpPr>
          <p:nvPr/>
        </p:nvSpPr>
        <p:spPr bwMode="auto">
          <a:xfrm flipH="1">
            <a:off x="2771775" y="4076700"/>
            <a:ext cx="0" cy="2089150"/>
          </a:xfrm>
          <a:prstGeom prst="line">
            <a:avLst/>
          </a:prstGeom>
          <a:noFill/>
          <a:ln w="9525">
            <a:solidFill>
              <a:schemeClr val="accent2"/>
            </a:solidFill>
            <a:round/>
            <a:headEnd/>
            <a:tailEnd/>
          </a:ln>
          <a:effectLst/>
        </p:spPr>
        <p:txBody>
          <a:bodyPr/>
          <a:lstStyle/>
          <a:p>
            <a:endParaRPr lang="en-US"/>
          </a:p>
        </p:txBody>
      </p:sp>
      <p:sp>
        <p:nvSpPr>
          <p:cNvPr id="424975" name="Line 15"/>
          <p:cNvSpPr>
            <a:spLocks noChangeShapeType="1"/>
          </p:cNvSpPr>
          <p:nvPr/>
        </p:nvSpPr>
        <p:spPr bwMode="auto">
          <a:xfrm flipH="1">
            <a:off x="1476375" y="4076700"/>
            <a:ext cx="1295400" cy="0"/>
          </a:xfrm>
          <a:prstGeom prst="line">
            <a:avLst/>
          </a:prstGeom>
          <a:noFill/>
          <a:ln w="9525">
            <a:solidFill>
              <a:schemeClr val="accent2"/>
            </a:solidFill>
            <a:round/>
            <a:headEnd/>
            <a:tailEnd/>
          </a:ln>
          <a:effectLst/>
        </p:spPr>
        <p:txBody>
          <a:bodyPr/>
          <a:lstStyle/>
          <a:p>
            <a:endParaRPr lang="en-US"/>
          </a:p>
        </p:txBody>
      </p:sp>
      <p:sp>
        <p:nvSpPr>
          <p:cNvPr id="424976" name="Rectangle 16"/>
          <p:cNvSpPr>
            <a:spLocks noChangeArrowheads="1"/>
          </p:cNvSpPr>
          <p:nvPr/>
        </p:nvSpPr>
        <p:spPr bwMode="auto">
          <a:xfrm>
            <a:off x="685800" y="138113"/>
            <a:ext cx="7989888" cy="914400"/>
          </a:xfrm>
          <a:prstGeom prst="rect">
            <a:avLst/>
          </a:prstGeom>
          <a:noFill/>
          <a:ln w="9525">
            <a:noFill/>
            <a:miter lim="800000"/>
            <a:headEnd/>
            <a:tailEnd/>
          </a:ln>
          <a:effectLst/>
        </p:spPr>
        <p:txBody>
          <a:bodyPr anchor="ctr"/>
          <a:lstStyle/>
          <a:p>
            <a:pPr algn="ctr"/>
            <a:r>
              <a:rPr lang="es-ES_tradnl" sz="4000">
                <a:solidFill>
                  <a:schemeClr val="accent2"/>
                </a:solidFill>
                <a:latin typeface="Arial" charset="0"/>
              </a:rPr>
              <a:t>2.3. Teorema de Heckscher-Ohlin Equilibrio en Autarquía</a:t>
            </a:r>
            <a:endParaRPr lang="es-ES" sz="4000">
              <a:solidFill>
                <a:schemeClr val="accent2"/>
              </a:solidFill>
              <a:latin typeface="Arial" charset="0"/>
            </a:endParaRPr>
          </a:p>
        </p:txBody>
      </p:sp>
      <p:sp>
        <p:nvSpPr>
          <p:cNvPr id="424977" name="Oval 17"/>
          <p:cNvSpPr>
            <a:spLocks noChangeArrowheads="1"/>
          </p:cNvSpPr>
          <p:nvPr/>
        </p:nvSpPr>
        <p:spPr bwMode="auto">
          <a:xfrm>
            <a:off x="2843213" y="4076700"/>
            <a:ext cx="144462" cy="144463"/>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4978" name="Oval 18"/>
          <p:cNvSpPr>
            <a:spLocks noChangeArrowheads="1"/>
          </p:cNvSpPr>
          <p:nvPr/>
        </p:nvSpPr>
        <p:spPr bwMode="auto">
          <a:xfrm>
            <a:off x="3995738" y="5373688"/>
            <a:ext cx="144462"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4979" name="Arc 19"/>
          <p:cNvSpPr>
            <a:spLocks/>
          </p:cNvSpPr>
          <p:nvPr/>
        </p:nvSpPr>
        <p:spPr bwMode="auto">
          <a:xfrm flipH="1" flipV="1">
            <a:off x="2914650" y="3789363"/>
            <a:ext cx="2378075" cy="1863725"/>
          </a:xfrm>
          <a:custGeom>
            <a:avLst/>
            <a:gdLst>
              <a:gd name="G0" fmla="+- 13 0 0"/>
              <a:gd name="G1" fmla="+- 21600 0 0"/>
              <a:gd name="G2" fmla="+- 21600 0 0"/>
              <a:gd name="T0" fmla="*/ 0 w 21613"/>
              <a:gd name="T1" fmla="*/ 0 h 22355"/>
              <a:gd name="T2" fmla="*/ 21600 w 21613"/>
              <a:gd name="T3" fmla="*/ 22355 h 22355"/>
              <a:gd name="T4" fmla="*/ 13 w 21613"/>
              <a:gd name="T5" fmla="*/ 21600 h 22355"/>
            </a:gdLst>
            <a:ahLst/>
            <a:cxnLst>
              <a:cxn ang="0">
                <a:pos x="T0" y="T1"/>
              </a:cxn>
              <a:cxn ang="0">
                <a:pos x="T2" y="T3"/>
              </a:cxn>
              <a:cxn ang="0">
                <a:pos x="T4" y="T5"/>
              </a:cxn>
            </a:cxnLst>
            <a:rect l="0" t="0" r="r" b="b"/>
            <a:pathLst>
              <a:path w="21613" h="22355" fill="none" extrusionOk="0">
                <a:moveTo>
                  <a:pt x="0" y="0"/>
                </a:moveTo>
                <a:cubicBezTo>
                  <a:pt x="4" y="0"/>
                  <a:pt x="8" y="-1"/>
                  <a:pt x="13" y="0"/>
                </a:cubicBezTo>
                <a:cubicBezTo>
                  <a:pt x="11942" y="0"/>
                  <a:pt x="21613" y="9670"/>
                  <a:pt x="21613" y="21600"/>
                </a:cubicBezTo>
                <a:cubicBezTo>
                  <a:pt x="21613" y="21851"/>
                  <a:pt x="21608" y="22103"/>
                  <a:pt x="21599" y="22354"/>
                </a:cubicBezTo>
              </a:path>
              <a:path w="21613" h="22355" stroke="0" extrusionOk="0">
                <a:moveTo>
                  <a:pt x="0" y="0"/>
                </a:moveTo>
                <a:cubicBezTo>
                  <a:pt x="4" y="0"/>
                  <a:pt x="8" y="-1"/>
                  <a:pt x="13" y="0"/>
                </a:cubicBezTo>
                <a:cubicBezTo>
                  <a:pt x="11942" y="0"/>
                  <a:pt x="21613" y="9670"/>
                  <a:pt x="21613" y="21600"/>
                </a:cubicBezTo>
                <a:cubicBezTo>
                  <a:pt x="21613" y="21851"/>
                  <a:pt x="21608" y="22103"/>
                  <a:pt x="21599" y="22354"/>
                </a:cubicBezTo>
                <a:lnTo>
                  <a:pt x="13" y="21600"/>
                </a:lnTo>
                <a:close/>
              </a:path>
            </a:pathLst>
          </a:custGeom>
          <a:noFill/>
          <a:ln w="28575">
            <a:solidFill>
              <a:srgbClr val="000000"/>
            </a:solidFill>
            <a:round/>
            <a:headEnd/>
            <a:tailEnd/>
          </a:ln>
        </p:spPr>
        <p:txBody>
          <a:bodyPr/>
          <a:lstStyle/>
          <a:p>
            <a:endParaRPr lang="en-US"/>
          </a:p>
        </p:txBody>
      </p:sp>
      <p:sp>
        <p:nvSpPr>
          <p:cNvPr id="424980" name="Text Box 20"/>
          <p:cNvSpPr txBox="1">
            <a:spLocks noChangeArrowheads="1"/>
          </p:cNvSpPr>
          <p:nvPr/>
        </p:nvSpPr>
        <p:spPr bwMode="auto">
          <a:xfrm>
            <a:off x="5292725" y="5449888"/>
            <a:ext cx="571500" cy="571500"/>
          </a:xfrm>
          <a:prstGeom prst="rect">
            <a:avLst/>
          </a:prstGeom>
          <a:noFill/>
          <a:ln w="9525">
            <a:noFill/>
            <a:miter lim="800000"/>
            <a:headEnd/>
            <a:tailEnd/>
          </a:ln>
        </p:spPr>
        <p:txBody>
          <a:bodyPr/>
          <a:lstStyle/>
          <a:p>
            <a:r>
              <a:rPr lang="en-US" sz="2000" i="1"/>
              <a:t>U</a:t>
            </a:r>
            <a:r>
              <a:rPr lang="en-US" sz="2000" i="1" baseline="-25000"/>
              <a:t>a</a:t>
            </a:r>
            <a:endParaRPr lang="en-US" sz="2800" baseline="-250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Line 2"/>
          <p:cNvSpPr>
            <a:spLocks noChangeShapeType="1"/>
          </p:cNvSpPr>
          <p:nvPr/>
        </p:nvSpPr>
        <p:spPr bwMode="auto">
          <a:xfrm>
            <a:off x="1439863" y="1570038"/>
            <a:ext cx="0" cy="4572000"/>
          </a:xfrm>
          <a:prstGeom prst="line">
            <a:avLst/>
          </a:prstGeom>
          <a:noFill/>
          <a:ln w="9525">
            <a:solidFill>
              <a:schemeClr val="tx1"/>
            </a:solidFill>
            <a:round/>
            <a:headEnd/>
            <a:tailEnd/>
          </a:ln>
          <a:effectLst/>
        </p:spPr>
        <p:txBody>
          <a:bodyPr/>
          <a:lstStyle/>
          <a:p>
            <a:endParaRPr lang="en-US"/>
          </a:p>
        </p:txBody>
      </p:sp>
      <p:sp>
        <p:nvSpPr>
          <p:cNvPr id="425987" name="Arc 3"/>
          <p:cNvSpPr>
            <a:spLocks/>
          </p:cNvSpPr>
          <p:nvPr/>
        </p:nvSpPr>
        <p:spPr bwMode="auto">
          <a:xfrm>
            <a:off x="1439863" y="2027238"/>
            <a:ext cx="1600200" cy="4114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5988" name="Line 4"/>
          <p:cNvSpPr>
            <a:spLocks noChangeShapeType="1"/>
          </p:cNvSpPr>
          <p:nvPr/>
        </p:nvSpPr>
        <p:spPr bwMode="auto">
          <a:xfrm>
            <a:off x="1476375" y="6165850"/>
            <a:ext cx="4378325" cy="0"/>
          </a:xfrm>
          <a:prstGeom prst="line">
            <a:avLst/>
          </a:prstGeom>
          <a:noFill/>
          <a:ln w="9525">
            <a:solidFill>
              <a:schemeClr val="tx1"/>
            </a:solidFill>
            <a:round/>
            <a:headEnd/>
            <a:tailEnd/>
          </a:ln>
          <a:effectLst/>
        </p:spPr>
        <p:txBody>
          <a:bodyPr/>
          <a:lstStyle/>
          <a:p>
            <a:endParaRPr lang="en-US"/>
          </a:p>
        </p:txBody>
      </p:sp>
      <p:sp>
        <p:nvSpPr>
          <p:cNvPr id="425989" name="Arc 5"/>
          <p:cNvSpPr>
            <a:spLocks/>
          </p:cNvSpPr>
          <p:nvPr/>
        </p:nvSpPr>
        <p:spPr bwMode="auto">
          <a:xfrm>
            <a:off x="1458913" y="5026025"/>
            <a:ext cx="3048000" cy="1066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1"/>
            </a:solidFill>
            <a:round/>
            <a:headEnd/>
            <a:tailEnd/>
          </a:ln>
          <a:effectLst/>
        </p:spPr>
        <p:txBody>
          <a:bodyPr wrap="none" anchor="ctr"/>
          <a:lstStyle/>
          <a:p>
            <a:endParaRPr lang="en-US"/>
          </a:p>
        </p:txBody>
      </p:sp>
      <p:sp>
        <p:nvSpPr>
          <p:cNvPr id="425990" name="Text Box 6"/>
          <p:cNvSpPr txBox="1">
            <a:spLocks noChangeArrowheads="1"/>
          </p:cNvSpPr>
          <p:nvPr/>
        </p:nvSpPr>
        <p:spPr bwMode="auto">
          <a:xfrm>
            <a:off x="684213" y="1341438"/>
            <a:ext cx="685800" cy="579437"/>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a:t>
            </a:r>
          </a:p>
        </p:txBody>
      </p:sp>
      <p:sp>
        <p:nvSpPr>
          <p:cNvPr id="425991" name="Text Box 7"/>
          <p:cNvSpPr txBox="1">
            <a:spLocks noChangeArrowheads="1"/>
          </p:cNvSpPr>
          <p:nvPr/>
        </p:nvSpPr>
        <p:spPr bwMode="auto">
          <a:xfrm>
            <a:off x="2843213" y="4005263"/>
            <a:ext cx="576262" cy="366712"/>
          </a:xfrm>
          <a:prstGeom prst="rect">
            <a:avLst/>
          </a:prstGeom>
          <a:noFill/>
          <a:ln w="9525">
            <a:noFill/>
            <a:miter lim="800000"/>
            <a:headEnd/>
            <a:tailEnd/>
          </a:ln>
          <a:effectLst/>
        </p:spPr>
        <p:txBody>
          <a:bodyPr>
            <a:spAutoFit/>
          </a:bodyPr>
          <a:lstStyle/>
          <a:p>
            <a:pPr eaLnBrk="0" hangingPunct="0">
              <a:spcBef>
                <a:spcPct val="50000"/>
              </a:spcBef>
            </a:pPr>
            <a:r>
              <a:rPr lang="es-ES" sz="1800" i="1">
                <a:latin typeface="Arial Narrow" pitchFamily="34" charset="0"/>
              </a:rPr>
              <a:t>RM</a:t>
            </a:r>
            <a:r>
              <a:rPr lang="es-ES" sz="1800" i="1" baseline="-25000">
                <a:latin typeface="Arial Narrow" pitchFamily="34" charset="0"/>
              </a:rPr>
              <a:t>a</a:t>
            </a:r>
            <a:endParaRPr lang="es-ES" sz="1800">
              <a:latin typeface="Courier New" pitchFamily="49" charset="0"/>
            </a:endParaRPr>
          </a:p>
        </p:txBody>
      </p:sp>
      <p:sp>
        <p:nvSpPr>
          <p:cNvPr id="425992" name="Text Box 8"/>
          <p:cNvSpPr txBox="1">
            <a:spLocks noChangeArrowheads="1"/>
          </p:cNvSpPr>
          <p:nvPr/>
        </p:nvSpPr>
        <p:spPr bwMode="auto">
          <a:xfrm>
            <a:off x="3635375" y="5013325"/>
            <a:ext cx="762000" cy="366713"/>
          </a:xfrm>
          <a:prstGeom prst="rect">
            <a:avLst/>
          </a:prstGeom>
          <a:noFill/>
          <a:ln w="9525">
            <a:noFill/>
            <a:miter lim="800000"/>
            <a:headEnd/>
            <a:tailEnd/>
          </a:ln>
          <a:effectLst/>
        </p:spPr>
        <p:txBody>
          <a:bodyPr>
            <a:spAutoFit/>
          </a:bodyPr>
          <a:lstStyle/>
          <a:p>
            <a:pPr eaLnBrk="0" hangingPunct="0">
              <a:spcBef>
                <a:spcPct val="50000"/>
              </a:spcBef>
            </a:pPr>
            <a:r>
              <a:rPr lang="es-ES" sz="1800" i="1">
                <a:latin typeface="Arial Narrow" pitchFamily="34" charset="0"/>
              </a:rPr>
              <a:t>NP</a:t>
            </a:r>
            <a:r>
              <a:rPr lang="es-ES" sz="1800" i="1" baseline="-25000">
                <a:latin typeface="Arial Narrow" pitchFamily="34" charset="0"/>
              </a:rPr>
              <a:t>a</a:t>
            </a:r>
            <a:endParaRPr lang="es-ES" sz="1800" i="1">
              <a:latin typeface="Arial Narrow" pitchFamily="34" charset="0"/>
            </a:endParaRPr>
          </a:p>
        </p:txBody>
      </p:sp>
      <p:sp>
        <p:nvSpPr>
          <p:cNvPr id="425993" name="Text Box 9"/>
          <p:cNvSpPr txBox="1">
            <a:spLocks noChangeArrowheads="1"/>
          </p:cNvSpPr>
          <p:nvPr/>
        </p:nvSpPr>
        <p:spPr bwMode="auto">
          <a:xfrm>
            <a:off x="5940425" y="5949950"/>
            <a:ext cx="914400" cy="579438"/>
          </a:xfrm>
          <a:prstGeom prst="rect">
            <a:avLst/>
          </a:prstGeom>
          <a:noFill/>
          <a:ln w="9525">
            <a:noFill/>
            <a:miter lim="800000"/>
            <a:headEnd/>
            <a:tailEnd/>
          </a:ln>
          <a:effectLst/>
        </p:spPr>
        <p:txBody>
          <a:bodyPr>
            <a:spAutoFit/>
          </a:bodyPr>
          <a:lstStyle/>
          <a:p>
            <a:pPr eaLnBrk="0" hangingPunct="0">
              <a:spcBef>
                <a:spcPct val="50000"/>
              </a:spcBef>
            </a:pPr>
            <a:r>
              <a:rPr lang="es-ES" sz="3200">
                <a:latin typeface="Arial Narrow" pitchFamily="34" charset="0"/>
              </a:rPr>
              <a:t>Q</a:t>
            </a:r>
            <a:r>
              <a:rPr lang="es-MX" sz="3200">
                <a:latin typeface="Arial Narrow" pitchFamily="34" charset="0"/>
              </a:rPr>
              <a:t>v</a:t>
            </a:r>
            <a:endParaRPr lang="es-ES" sz="3200">
              <a:latin typeface="Arial Narrow" pitchFamily="34" charset="0"/>
            </a:endParaRPr>
          </a:p>
        </p:txBody>
      </p:sp>
      <p:sp>
        <p:nvSpPr>
          <p:cNvPr id="425994" name="Line 10"/>
          <p:cNvSpPr>
            <a:spLocks noChangeShapeType="1"/>
          </p:cNvSpPr>
          <p:nvPr/>
        </p:nvSpPr>
        <p:spPr bwMode="auto">
          <a:xfrm>
            <a:off x="1835150" y="1916113"/>
            <a:ext cx="2881313" cy="4249737"/>
          </a:xfrm>
          <a:prstGeom prst="line">
            <a:avLst/>
          </a:prstGeom>
          <a:noFill/>
          <a:ln w="31750">
            <a:solidFill>
              <a:srgbClr val="FF0066"/>
            </a:solidFill>
            <a:round/>
            <a:headEnd/>
            <a:tailEnd/>
          </a:ln>
          <a:effectLst/>
        </p:spPr>
        <p:txBody>
          <a:bodyPr/>
          <a:lstStyle/>
          <a:p>
            <a:endParaRPr lang="en-US"/>
          </a:p>
        </p:txBody>
      </p:sp>
      <p:sp>
        <p:nvSpPr>
          <p:cNvPr id="425995" name="Line 11"/>
          <p:cNvSpPr>
            <a:spLocks noChangeShapeType="1"/>
          </p:cNvSpPr>
          <p:nvPr/>
        </p:nvSpPr>
        <p:spPr bwMode="auto">
          <a:xfrm flipH="1">
            <a:off x="3995738" y="5484813"/>
            <a:ext cx="38100" cy="681037"/>
          </a:xfrm>
          <a:prstGeom prst="line">
            <a:avLst/>
          </a:prstGeom>
          <a:noFill/>
          <a:ln w="9525">
            <a:solidFill>
              <a:schemeClr val="accent2"/>
            </a:solidFill>
            <a:prstDash val="sysDot"/>
            <a:round/>
            <a:headEnd/>
            <a:tailEnd/>
          </a:ln>
          <a:effectLst/>
        </p:spPr>
        <p:txBody>
          <a:bodyPr/>
          <a:lstStyle/>
          <a:p>
            <a:endParaRPr lang="en-US"/>
          </a:p>
        </p:txBody>
      </p:sp>
      <p:sp>
        <p:nvSpPr>
          <p:cNvPr id="425996" name="Line 12"/>
          <p:cNvSpPr>
            <a:spLocks noChangeShapeType="1"/>
          </p:cNvSpPr>
          <p:nvPr/>
        </p:nvSpPr>
        <p:spPr bwMode="auto">
          <a:xfrm flipH="1">
            <a:off x="1463675" y="5530850"/>
            <a:ext cx="2592388" cy="0"/>
          </a:xfrm>
          <a:prstGeom prst="line">
            <a:avLst/>
          </a:prstGeom>
          <a:noFill/>
          <a:ln w="9525">
            <a:solidFill>
              <a:schemeClr val="accent2"/>
            </a:solidFill>
            <a:prstDash val="sysDot"/>
            <a:round/>
            <a:headEnd/>
            <a:tailEnd/>
          </a:ln>
          <a:effectLst/>
        </p:spPr>
        <p:txBody>
          <a:bodyPr/>
          <a:lstStyle/>
          <a:p>
            <a:endParaRPr lang="en-US"/>
          </a:p>
        </p:txBody>
      </p:sp>
      <p:sp>
        <p:nvSpPr>
          <p:cNvPr id="425997" name="Line 13"/>
          <p:cNvSpPr>
            <a:spLocks noChangeShapeType="1"/>
          </p:cNvSpPr>
          <p:nvPr/>
        </p:nvSpPr>
        <p:spPr bwMode="auto">
          <a:xfrm flipH="1">
            <a:off x="2771775" y="4076700"/>
            <a:ext cx="0" cy="2089150"/>
          </a:xfrm>
          <a:prstGeom prst="line">
            <a:avLst/>
          </a:prstGeom>
          <a:noFill/>
          <a:ln w="9525">
            <a:solidFill>
              <a:schemeClr val="accent2"/>
            </a:solidFill>
            <a:prstDash val="sysDot"/>
            <a:round/>
            <a:headEnd/>
            <a:tailEnd/>
          </a:ln>
          <a:effectLst/>
        </p:spPr>
        <p:txBody>
          <a:bodyPr/>
          <a:lstStyle/>
          <a:p>
            <a:endParaRPr lang="en-US"/>
          </a:p>
        </p:txBody>
      </p:sp>
      <p:sp>
        <p:nvSpPr>
          <p:cNvPr id="425998" name="Line 14"/>
          <p:cNvSpPr>
            <a:spLocks noChangeShapeType="1"/>
          </p:cNvSpPr>
          <p:nvPr/>
        </p:nvSpPr>
        <p:spPr bwMode="auto">
          <a:xfrm flipH="1">
            <a:off x="1476375" y="4076700"/>
            <a:ext cx="1295400" cy="0"/>
          </a:xfrm>
          <a:prstGeom prst="line">
            <a:avLst/>
          </a:prstGeom>
          <a:noFill/>
          <a:ln w="9525">
            <a:solidFill>
              <a:schemeClr val="accent2"/>
            </a:solidFill>
            <a:prstDash val="sysDot"/>
            <a:round/>
            <a:headEnd/>
            <a:tailEnd/>
          </a:ln>
          <a:effectLst/>
        </p:spPr>
        <p:txBody>
          <a:bodyPr/>
          <a:lstStyle/>
          <a:p>
            <a:endParaRPr lang="en-US"/>
          </a:p>
        </p:txBody>
      </p:sp>
      <p:sp>
        <p:nvSpPr>
          <p:cNvPr id="425999" name="Rectangle 15"/>
          <p:cNvSpPr>
            <a:spLocks noChangeArrowheads="1"/>
          </p:cNvSpPr>
          <p:nvPr/>
        </p:nvSpPr>
        <p:spPr bwMode="auto">
          <a:xfrm>
            <a:off x="684213" y="282575"/>
            <a:ext cx="7989887" cy="914400"/>
          </a:xfrm>
          <a:prstGeom prst="rect">
            <a:avLst/>
          </a:prstGeom>
          <a:noFill/>
          <a:ln w="9525">
            <a:noFill/>
            <a:miter lim="800000"/>
            <a:headEnd/>
            <a:tailEnd/>
          </a:ln>
          <a:effectLst/>
        </p:spPr>
        <p:txBody>
          <a:bodyPr anchor="ctr"/>
          <a:lstStyle/>
          <a:p>
            <a:pPr algn="ctr"/>
            <a:r>
              <a:rPr lang="es-ES_tradnl" sz="2800">
                <a:solidFill>
                  <a:schemeClr val="accent2"/>
                </a:solidFill>
                <a:latin typeface="Arial" charset="0"/>
              </a:rPr>
              <a:t>2.3. Teorema de Heckscher-Ohlin Equilibrio en Libre Comercio (ganancias del comercio)</a:t>
            </a:r>
            <a:endParaRPr lang="es-ES" sz="2800">
              <a:solidFill>
                <a:schemeClr val="accent2"/>
              </a:solidFill>
              <a:latin typeface="Arial" charset="0"/>
            </a:endParaRPr>
          </a:p>
        </p:txBody>
      </p:sp>
      <p:sp>
        <p:nvSpPr>
          <p:cNvPr id="426000" name="Arc 16"/>
          <p:cNvSpPr>
            <a:spLocks/>
          </p:cNvSpPr>
          <p:nvPr/>
        </p:nvSpPr>
        <p:spPr bwMode="auto">
          <a:xfrm flipH="1" flipV="1">
            <a:off x="2843213" y="3627438"/>
            <a:ext cx="2449512" cy="2108200"/>
          </a:xfrm>
          <a:custGeom>
            <a:avLst/>
            <a:gdLst>
              <a:gd name="G0" fmla="+- 13 0 0"/>
              <a:gd name="G1" fmla="+- 21600 0 0"/>
              <a:gd name="G2" fmla="+- 21600 0 0"/>
              <a:gd name="T0" fmla="*/ 0 w 21613"/>
              <a:gd name="T1" fmla="*/ 0 h 24236"/>
              <a:gd name="T2" fmla="*/ 21452 w 21613"/>
              <a:gd name="T3" fmla="*/ 24236 h 24236"/>
              <a:gd name="T4" fmla="*/ 13 w 21613"/>
              <a:gd name="T5" fmla="*/ 21600 h 24236"/>
            </a:gdLst>
            <a:ahLst/>
            <a:cxnLst>
              <a:cxn ang="0">
                <a:pos x="T0" y="T1"/>
              </a:cxn>
              <a:cxn ang="0">
                <a:pos x="T2" y="T3"/>
              </a:cxn>
              <a:cxn ang="0">
                <a:pos x="T4" y="T5"/>
              </a:cxn>
            </a:cxnLst>
            <a:rect l="0" t="0" r="r" b="b"/>
            <a:pathLst>
              <a:path w="21613" h="24236" fill="none" extrusionOk="0">
                <a:moveTo>
                  <a:pt x="0" y="0"/>
                </a:moveTo>
                <a:cubicBezTo>
                  <a:pt x="4" y="0"/>
                  <a:pt x="8" y="-1"/>
                  <a:pt x="13" y="0"/>
                </a:cubicBezTo>
                <a:cubicBezTo>
                  <a:pt x="11942" y="0"/>
                  <a:pt x="21613" y="9670"/>
                  <a:pt x="21613" y="21600"/>
                </a:cubicBezTo>
                <a:cubicBezTo>
                  <a:pt x="21613" y="22481"/>
                  <a:pt x="21559" y="23361"/>
                  <a:pt x="21451" y="24235"/>
                </a:cubicBezTo>
              </a:path>
              <a:path w="21613" h="24236" stroke="0" extrusionOk="0">
                <a:moveTo>
                  <a:pt x="0" y="0"/>
                </a:moveTo>
                <a:cubicBezTo>
                  <a:pt x="4" y="0"/>
                  <a:pt x="8" y="-1"/>
                  <a:pt x="13" y="0"/>
                </a:cubicBezTo>
                <a:cubicBezTo>
                  <a:pt x="11942" y="0"/>
                  <a:pt x="21613" y="9670"/>
                  <a:pt x="21613" y="21600"/>
                </a:cubicBezTo>
                <a:cubicBezTo>
                  <a:pt x="21613" y="22481"/>
                  <a:pt x="21559" y="23361"/>
                  <a:pt x="21451" y="24235"/>
                </a:cubicBezTo>
                <a:lnTo>
                  <a:pt x="13" y="21600"/>
                </a:lnTo>
                <a:close/>
              </a:path>
            </a:pathLst>
          </a:custGeom>
          <a:noFill/>
          <a:ln w="28575">
            <a:solidFill>
              <a:srgbClr val="000000"/>
            </a:solidFill>
            <a:round/>
            <a:headEnd/>
            <a:tailEnd/>
          </a:ln>
        </p:spPr>
        <p:txBody>
          <a:bodyPr/>
          <a:lstStyle/>
          <a:p>
            <a:endParaRPr lang="en-US"/>
          </a:p>
        </p:txBody>
      </p:sp>
      <p:sp>
        <p:nvSpPr>
          <p:cNvPr id="426001" name="Text Box 17"/>
          <p:cNvSpPr txBox="1">
            <a:spLocks noChangeArrowheads="1"/>
          </p:cNvSpPr>
          <p:nvPr/>
        </p:nvSpPr>
        <p:spPr bwMode="auto">
          <a:xfrm>
            <a:off x="5292725" y="5449888"/>
            <a:ext cx="571500" cy="571500"/>
          </a:xfrm>
          <a:prstGeom prst="rect">
            <a:avLst/>
          </a:prstGeom>
          <a:noFill/>
          <a:ln w="9525">
            <a:noFill/>
            <a:miter lim="800000"/>
            <a:headEnd/>
            <a:tailEnd/>
          </a:ln>
        </p:spPr>
        <p:txBody>
          <a:bodyPr/>
          <a:lstStyle/>
          <a:p>
            <a:r>
              <a:rPr lang="en-US" sz="2000" i="1"/>
              <a:t>U</a:t>
            </a:r>
            <a:r>
              <a:rPr lang="en-US" sz="2000" i="1" baseline="-25000"/>
              <a:t>a</a:t>
            </a:r>
            <a:endParaRPr lang="en-US" sz="2800" baseline="-25000"/>
          </a:p>
        </p:txBody>
      </p:sp>
      <p:sp>
        <p:nvSpPr>
          <p:cNvPr id="426002" name="Oval 18"/>
          <p:cNvSpPr>
            <a:spLocks noChangeArrowheads="1"/>
          </p:cNvSpPr>
          <p:nvPr/>
        </p:nvSpPr>
        <p:spPr bwMode="auto">
          <a:xfrm>
            <a:off x="2124075" y="2420938"/>
            <a:ext cx="144463"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6003" name="Oval 19"/>
          <p:cNvSpPr>
            <a:spLocks noChangeArrowheads="1"/>
          </p:cNvSpPr>
          <p:nvPr/>
        </p:nvSpPr>
        <p:spPr bwMode="auto">
          <a:xfrm>
            <a:off x="4427538" y="5805488"/>
            <a:ext cx="144462"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6004" name="Arc 20"/>
          <p:cNvSpPr>
            <a:spLocks/>
          </p:cNvSpPr>
          <p:nvPr/>
        </p:nvSpPr>
        <p:spPr bwMode="auto">
          <a:xfrm flipH="1" flipV="1">
            <a:off x="3132138" y="3213100"/>
            <a:ext cx="2378075" cy="1944688"/>
          </a:xfrm>
          <a:custGeom>
            <a:avLst/>
            <a:gdLst>
              <a:gd name="G0" fmla="+- 13 0 0"/>
              <a:gd name="G1" fmla="+- 21600 0 0"/>
              <a:gd name="G2" fmla="+- 21600 0 0"/>
              <a:gd name="T0" fmla="*/ 0 w 21613"/>
              <a:gd name="T1" fmla="*/ 0 h 22355"/>
              <a:gd name="T2" fmla="*/ 21600 w 21613"/>
              <a:gd name="T3" fmla="*/ 22355 h 22355"/>
              <a:gd name="T4" fmla="*/ 13 w 21613"/>
              <a:gd name="T5" fmla="*/ 21600 h 22355"/>
            </a:gdLst>
            <a:ahLst/>
            <a:cxnLst>
              <a:cxn ang="0">
                <a:pos x="T0" y="T1"/>
              </a:cxn>
              <a:cxn ang="0">
                <a:pos x="T2" y="T3"/>
              </a:cxn>
              <a:cxn ang="0">
                <a:pos x="T4" y="T5"/>
              </a:cxn>
            </a:cxnLst>
            <a:rect l="0" t="0" r="r" b="b"/>
            <a:pathLst>
              <a:path w="21613" h="22355" fill="none" extrusionOk="0">
                <a:moveTo>
                  <a:pt x="0" y="0"/>
                </a:moveTo>
                <a:cubicBezTo>
                  <a:pt x="4" y="0"/>
                  <a:pt x="8" y="-1"/>
                  <a:pt x="13" y="0"/>
                </a:cubicBezTo>
                <a:cubicBezTo>
                  <a:pt x="11942" y="0"/>
                  <a:pt x="21613" y="9670"/>
                  <a:pt x="21613" y="21600"/>
                </a:cubicBezTo>
                <a:cubicBezTo>
                  <a:pt x="21613" y="21851"/>
                  <a:pt x="21608" y="22103"/>
                  <a:pt x="21599" y="22354"/>
                </a:cubicBezTo>
              </a:path>
              <a:path w="21613" h="22355" stroke="0" extrusionOk="0">
                <a:moveTo>
                  <a:pt x="0" y="0"/>
                </a:moveTo>
                <a:cubicBezTo>
                  <a:pt x="4" y="0"/>
                  <a:pt x="8" y="-1"/>
                  <a:pt x="13" y="0"/>
                </a:cubicBezTo>
                <a:cubicBezTo>
                  <a:pt x="11942" y="0"/>
                  <a:pt x="21613" y="9670"/>
                  <a:pt x="21613" y="21600"/>
                </a:cubicBezTo>
                <a:cubicBezTo>
                  <a:pt x="21613" y="21851"/>
                  <a:pt x="21608" y="22103"/>
                  <a:pt x="21599" y="22354"/>
                </a:cubicBezTo>
                <a:lnTo>
                  <a:pt x="13" y="21600"/>
                </a:lnTo>
                <a:close/>
              </a:path>
            </a:pathLst>
          </a:custGeom>
          <a:noFill/>
          <a:ln w="28575">
            <a:solidFill>
              <a:srgbClr val="000000"/>
            </a:solidFill>
            <a:round/>
            <a:headEnd/>
            <a:tailEnd/>
          </a:ln>
        </p:spPr>
        <p:txBody>
          <a:bodyPr/>
          <a:lstStyle/>
          <a:p>
            <a:endParaRPr lang="en-US"/>
          </a:p>
        </p:txBody>
      </p:sp>
      <p:sp>
        <p:nvSpPr>
          <p:cNvPr id="426005" name="Text Box 21"/>
          <p:cNvSpPr txBox="1">
            <a:spLocks noChangeArrowheads="1"/>
          </p:cNvSpPr>
          <p:nvPr/>
        </p:nvSpPr>
        <p:spPr bwMode="auto">
          <a:xfrm>
            <a:off x="5435600" y="4724400"/>
            <a:ext cx="571500" cy="571500"/>
          </a:xfrm>
          <a:prstGeom prst="rect">
            <a:avLst/>
          </a:prstGeom>
          <a:noFill/>
          <a:ln w="9525">
            <a:noFill/>
            <a:miter lim="800000"/>
            <a:headEnd/>
            <a:tailEnd/>
          </a:ln>
        </p:spPr>
        <p:txBody>
          <a:bodyPr/>
          <a:lstStyle/>
          <a:p>
            <a:r>
              <a:rPr lang="en-US" sz="2000" i="1"/>
              <a:t>U</a:t>
            </a:r>
            <a:r>
              <a:rPr lang="en-US" sz="2000" i="1" baseline="-25000"/>
              <a:t>lc</a:t>
            </a:r>
            <a:endParaRPr lang="en-US" sz="2800" baseline="-25000"/>
          </a:p>
        </p:txBody>
      </p:sp>
      <p:sp>
        <p:nvSpPr>
          <p:cNvPr id="426006" name="Oval 22"/>
          <p:cNvSpPr>
            <a:spLocks noChangeArrowheads="1"/>
          </p:cNvSpPr>
          <p:nvPr/>
        </p:nvSpPr>
        <p:spPr bwMode="auto">
          <a:xfrm>
            <a:off x="3419475" y="4221163"/>
            <a:ext cx="144463"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6007" name="Line 23"/>
          <p:cNvSpPr>
            <a:spLocks noChangeShapeType="1"/>
          </p:cNvSpPr>
          <p:nvPr/>
        </p:nvSpPr>
        <p:spPr bwMode="auto">
          <a:xfrm>
            <a:off x="1403350" y="2492375"/>
            <a:ext cx="719138" cy="0"/>
          </a:xfrm>
          <a:prstGeom prst="line">
            <a:avLst/>
          </a:prstGeom>
          <a:noFill/>
          <a:ln w="9525">
            <a:solidFill>
              <a:srgbClr val="3366FF"/>
            </a:solidFill>
            <a:round/>
            <a:headEnd/>
            <a:tailEnd/>
          </a:ln>
          <a:effectLst/>
        </p:spPr>
        <p:txBody>
          <a:bodyPr/>
          <a:lstStyle/>
          <a:p>
            <a:endParaRPr lang="en-US"/>
          </a:p>
        </p:txBody>
      </p:sp>
      <p:sp>
        <p:nvSpPr>
          <p:cNvPr id="426008" name="Line 24"/>
          <p:cNvSpPr>
            <a:spLocks noChangeShapeType="1"/>
          </p:cNvSpPr>
          <p:nvPr/>
        </p:nvSpPr>
        <p:spPr bwMode="auto">
          <a:xfrm>
            <a:off x="1476375" y="5876925"/>
            <a:ext cx="2879725" cy="0"/>
          </a:xfrm>
          <a:prstGeom prst="line">
            <a:avLst/>
          </a:prstGeom>
          <a:noFill/>
          <a:ln w="9525">
            <a:solidFill>
              <a:srgbClr val="3366FF"/>
            </a:solidFill>
            <a:round/>
            <a:headEnd/>
            <a:tailEnd/>
          </a:ln>
          <a:effectLst/>
        </p:spPr>
        <p:txBody>
          <a:bodyPr/>
          <a:lstStyle/>
          <a:p>
            <a:endParaRPr lang="en-US"/>
          </a:p>
        </p:txBody>
      </p:sp>
      <p:sp>
        <p:nvSpPr>
          <p:cNvPr id="426009" name="Line 25"/>
          <p:cNvSpPr>
            <a:spLocks noChangeShapeType="1"/>
          </p:cNvSpPr>
          <p:nvPr/>
        </p:nvSpPr>
        <p:spPr bwMode="auto">
          <a:xfrm>
            <a:off x="2124075" y="2492375"/>
            <a:ext cx="0" cy="3673475"/>
          </a:xfrm>
          <a:prstGeom prst="line">
            <a:avLst/>
          </a:prstGeom>
          <a:noFill/>
          <a:ln w="9525">
            <a:solidFill>
              <a:schemeClr val="accent2"/>
            </a:solidFill>
            <a:round/>
            <a:headEnd/>
            <a:tailEnd/>
          </a:ln>
          <a:effectLst/>
        </p:spPr>
        <p:txBody>
          <a:bodyPr/>
          <a:lstStyle/>
          <a:p>
            <a:endParaRPr lang="en-US"/>
          </a:p>
        </p:txBody>
      </p:sp>
      <p:sp>
        <p:nvSpPr>
          <p:cNvPr id="426010" name="Line 26"/>
          <p:cNvSpPr>
            <a:spLocks noChangeShapeType="1"/>
          </p:cNvSpPr>
          <p:nvPr/>
        </p:nvSpPr>
        <p:spPr bwMode="auto">
          <a:xfrm>
            <a:off x="4356100" y="5876925"/>
            <a:ext cx="0" cy="288925"/>
          </a:xfrm>
          <a:prstGeom prst="line">
            <a:avLst/>
          </a:prstGeom>
          <a:noFill/>
          <a:ln w="9525">
            <a:solidFill>
              <a:schemeClr val="accent2"/>
            </a:solidFill>
            <a:round/>
            <a:headEnd/>
            <a:tailEnd/>
          </a:ln>
          <a:effectLst/>
        </p:spPr>
        <p:txBody>
          <a:bodyPr/>
          <a:lstStyle/>
          <a:p>
            <a:endParaRPr lang="en-US"/>
          </a:p>
        </p:txBody>
      </p:sp>
      <p:sp>
        <p:nvSpPr>
          <p:cNvPr id="426011" name="Oval 27"/>
          <p:cNvSpPr>
            <a:spLocks noChangeArrowheads="1"/>
          </p:cNvSpPr>
          <p:nvPr/>
        </p:nvSpPr>
        <p:spPr bwMode="auto">
          <a:xfrm>
            <a:off x="3851275" y="5373688"/>
            <a:ext cx="144463"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6012" name="Oval 28"/>
          <p:cNvSpPr>
            <a:spLocks noChangeArrowheads="1"/>
          </p:cNvSpPr>
          <p:nvPr/>
        </p:nvSpPr>
        <p:spPr bwMode="auto">
          <a:xfrm>
            <a:off x="2771775" y="4005263"/>
            <a:ext cx="144463" cy="144462"/>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26013" name="Text Box 29"/>
          <p:cNvSpPr txBox="1">
            <a:spLocks noChangeArrowheads="1"/>
          </p:cNvSpPr>
          <p:nvPr/>
        </p:nvSpPr>
        <p:spPr bwMode="auto">
          <a:xfrm>
            <a:off x="2339975" y="2205038"/>
            <a:ext cx="792163" cy="366712"/>
          </a:xfrm>
          <a:prstGeom prst="rect">
            <a:avLst/>
          </a:prstGeom>
          <a:noFill/>
          <a:ln w="9525">
            <a:noFill/>
            <a:miter lim="800000"/>
            <a:headEnd/>
            <a:tailEnd/>
          </a:ln>
          <a:effectLst/>
        </p:spPr>
        <p:txBody>
          <a:bodyPr>
            <a:spAutoFit/>
          </a:bodyPr>
          <a:lstStyle/>
          <a:p>
            <a:pPr eaLnBrk="0" hangingPunct="0">
              <a:spcBef>
                <a:spcPct val="50000"/>
              </a:spcBef>
            </a:pPr>
            <a:r>
              <a:rPr lang="es-ES" sz="1800" i="1">
                <a:latin typeface="Arial Narrow" pitchFamily="34" charset="0"/>
              </a:rPr>
              <a:t>Q</a:t>
            </a:r>
            <a:r>
              <a:rPr lang="es-ES" sz="1800" i="1" baseline="-25000">
                <a:latin typeface="Arial Narrow" pitchFamily="34" charset="0"/>
              </a:rPr>
              <a:t>lc,RM</a:t>
            </a:r>
            <a:endParaRPr lang="es-ES" sz="1800">
              <a:latin typeface="Courier New" pitchFamily="49" charset="0"/>
            </a:endParaRPr>
          </a:p>
        </p:txBody>
      </p:sp>
      <p:sp>
        <p:nvSpPr>
          <p:cNvPr id="426014" name="Text Box 30"/>
          <p:cNvSpPr txBox="1">
            <a:spLocks noChangeArrowheads="1"/>
          </p:cNvSpPr>
          <p:nvPr/>
        </p:nvSpPr>
        <p:spPr bwMode="auto">
          <a:xfrm>
            <a:off x="4572000" y="5734050"/>
            <a:ext cx="792163" cy="366713"/>
          </a:xfrm>
          <a:prstGeom prst="rect">
            <a:avLst/>
          </a:prstGeom>
          <a:noFill/>
          <a:ln w="9525">
            <a:noFill/>
            <a:miter lim="800000"/>
            <a:headEnd/>
            <a:tailEnd/>
          </a:ln>
          <a:effectLst/>
        </p:spPr>
        <p:txBody>
          <a:bodyPr>
            <a:spAutoFit/>
          </a:bodyPr>
          <a:lstStyle/>
          <a:p>
            <a:pPr eaLnBrk="0" hangingPunct="0">
              <a:spcBef>
                <a:spcPct val="50000"/>
              </a:spcBef>
            </a:pPr>
            <a:r>
              <a:rPr lang="es-ES" sz="1800" i="1">
                <a:latin typeface="Arial Narrow" pitchFamily="34" charset="0"/>
              </a:rPr>
              <a:t>Q</a:t>
            </a:r>
            <a:r>
              <a:rPr lang="es-ES" sz="1800" i="1" baseline="-25000">
                <a:latin typeface="Arial Narrow" pitchFamily="34" charset="0"/>
              </a:rPr>
              <a:t>lc,NP</a:t>
            </a:r>
            <a:endParaRPr lang="es-ES" sz="1800">
              <a:latin typeface="Courier New" pitchFamily="49" charset="0"/>
            </a:endParaRPr>
          </a:p>
        </p:txBody>
      </p:sp>
      <p:sp>
        <p:nvSpPr>
          <p:cNvPr id="426015" name="Text Box 31"/>
          <p:cNvSpPr txBox="1">
            <a:spLocks noChangeArrowheads="1"/>
          </p:cNvSpPr>
          <p:nvPr/>
        </p:nvSpPr>
        <p:spPr bwMode="auto">
          <a:xfrm>
            <a:off x="3635375" y="3998913"/>
            <a:ext cx="1800225" cy="366712"/>
          </a:xfrm>
          <a:prstGeom prst="rect">
            <a:avLst/>
          </a:prstGeom>
          <a:noFill/>
          <a:ln w="9525">
            <a:noFill/>
            <a:miter lim="800000"/>
            <a:headEnd/>
            <a:tailEnd/>
          </a:ln>
          <a:effectLst/>
        </p:spPr>
        <p:txBody>
          <a:bodyPr>
            <a:spAutoFit/>
          </a:bodyPr>
          <a:lstStyle/>
          <a:p>
            <a:pPr eaLnBrk="0" hangingPunct="0">
              <a:spcBef>
                <a:spcPct val="50000"/>
              </a:spcBef>
            </a:pPr>
            <a:r>
              <a:rPr lang="es-ES" sz="1800" i="1">
                <a:latin typeface="Arial Narrow" pitchFamily="34" charset="0"/>
              </a:rPr>
              <a:t>C</a:t>
            </a:r>
            <a:r>
              <a:rPr lang="es-ES" sz="1800" i="1" baseline="-25000">
                <a:latin typeface="Arial Narrow" pitchFamily="34" charset="0"/>
              </a:rPr>
              <a:t>lc,RM</a:t>
            </a:r>
            <a:r>
              <a:rPr lang="es-ES" sz="1800" i="1">
                <a:latin typeface="Arial Narrow" pitchFamily="34" charset="0"/>
              </a:rPr>
              <a:t>=C</a:t>
            </a:r>
            <a:r>
              <a:rPr lang="es-ES" sz="1800" i="1" baseline="-25000">
                <a:latin typeface="Arial Narrow" pitchFamily="34" charset="0"/>
              </a:rPr>
              <a:t>lc, NP</a:t>
            </a:r>
            <a:endParaRPr lang="es-ES" i="1"/>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r>
              <a:rPr lang="es-ES_tradnl" sz="3600"/>
              <a:t>2.3. Teorema de Heckscher-Ohlin</a:t>
            </a:r>
            <a:endParaRPr lang="es-ES" sz="3600"/>
          </a:p>
        </p:txBody>
      </p:sp>
      <p:sp>
        <p:nvSpPr>
          <p:cNvPr id="428035" name="Rectangle 3"/>
          <p:cNvSpPr>
            <a:spLocks noGrp="1" noChangeArrowheads="1"/>
          </p:cNvSpPr>
          <p:nvPr>
            <p:ph type="body" idx="1"/>
          </p:nvPr>
        </p:nvSpPr>
        <p:spPr>
          <a:xfrm>
            <a:off x="685800" y="1676400"/>
            <a:ext cx="7772400" cy="4419600"/>
          </a:xfrm>
        </p:spPr>
        <p:txBody>
          <a:bodyPr/>
          <a:lstStyle/>
          <a:p>
            <a:pPr algn="just">
              <a:spcBef>
                <a:spcPct val="50000"/>
              </a:spcBef>
              <a:buFontTx/>
              <a:buNone/>
            </a:pPr>
            <a:r>
              <a:rPr lang="es-MX" sz="2400" b="1">
                <a:solidFill>
                  <a:schemeClr val="tx2"/>
                </a:solidFill>
              </a:rPr>
              <a:t>   </a:t>
            </a:r>
            <a:r>
              <a:rPr lang="es-ES" sz="2400" b="1">
                <a:solidFill>
                  <a:schemeClr val="tx2"/>
                </a:solidFill>
              </a:rPr>
              <a:t>“los pa</a:t>
            </a:r>
            <a:r>
              <a:rPr lang="es-MX" sz="2400" b="1">
                <a:solidFill>
                  <a:schemeClr val="tx2"/>
                </a:solidFill>
              </a:rPr>
              <a:t>í</a:t>
            </a:r>
            <a:r>
              <a:rPr lang="es-ES" sz="2400" b="1">
                <a:solidFill>
                  <a:schemeClr val="tx2"/>
                </a:solidFill>
              </a:rPr>
              <a:t>ses exportan los bienes cuya producción es intensiva en el factor en el que el país es abundante, mientras que importan aquellos bienes que utilizan de forma intensiva el factor que es relativamente escaso en el país”</a:t>
            </a:r>
            <a:endParaRPr lang="es-MX" sz="2400" b="1">
              <a:solidFill>
                <a:schemeClr val="tx2"/>
              </a:solidFill>
            </a:endParaRPr>
          </a:p>
          <a:p>
            <a:pPr algn="just">
              <a:spcBef>
                <a:spcPct val="50000"/>
              </a:spcBef>
              <a:buFontTx/>
              <a:buNone/>
            </a:pPr>
            <a:endParaRPr lang="es-ES" sz="2400" b="1">
              <a:solidFill>
                <a:schemeClr val="tx2"/>
              </a:solidFill>
            </a:endParaRPr>
          </a:p>
          <a:p>
            <a:pPr algn="just">
              <a:spcBef>
                <a:spcPct val="50000"/>
              </a:spcBef>
              <a:buFontTx/>
              <a:buNone/>
            </a:pPr>
            <a:r>
              <a:rPr lang="es-ES" sz="2400" b="1">
                <a:solidFill>
                  <a:schemeClr val="tx2"/>
                </a:solidFill>
              </a:rPr>
              <a:t>PATRÓN DE COMERCIO</a:t>
            </a:r>
          </a:p>
          <a:p>
            <a:pPr algn="just">
              <a:spcBef>
                <a:spcPct val="50000"/>
              </a:spcBef>
              <a:buFontTx/>
              <a:buNone/>
            </a:pPr>
            <a:r>
              <a:rPr lang="es-MX" sz="2400">
                <a:solidFill>
                  <a:schemeClr val="tx2"/>
                </a:solidFill>
              </a:rPr>
              <a:t>	</a:t>
            </a:r>
            <a:r>
              <a:rPr lang="es-ES" sz="2400">
                <a:solidFill>
                  <a:schemeClr val="tx2"/>
                </a:solidFill>
              </a:rPr>
              <a:t>NP (L-abundante) exporta </a:t>
            </a:r>
            <a:r>
              <a:rPr lang="es-MX" sz="2400">
                <a:solidFill>
                  <a:schemeClr val="tx2"/>
                </a:solidFill>
              </a:rPr>
              <a:t>vestido</a:t>
            </a:r>
            <a:r>
              <a:rPr lang="es-ES" sz="2400">
                <a:solidFill>
                  <a:schemeClr val="tx2"/>
                </a:solidFill>
              </a:rPr>
              <a:t> (L-intensiv</a:t>
            </a:r>
            <a:r>
              <a:rPr lang="es-MX" sz="2400">
                <a:solidFill>
                  <a:schemeClr val="tx2"/>
                </a:solidFill>
              </a:rPr>
              <a:t>o</a:t>
            </a:r>
            <a:r>
              <a:rPr lang="es-ES" sz="2400">
                <a:solidFill>
                  <a:schemeClr val="tx2"/>
                </a:solidFill>
              </a:rPr>
              <a:t>)</a:t>
            </a:r>
          </a:p>
          <a:p>
            <a:pPr algn="just">
              <a:spcBef>
                <a:spcPct val="50000"/>
              </a:spcBef>
              <a:buFontTx/>
              <a:buNone/>
            </a:pPr>
            <a:r>
              <a:rPr lang="es-MX" sz="2400">
                <a:solidFill>
                  <a:schemeClr val="tx2"/>
                </a:solidFill>
              </a:rPr>
              <a:t>	</a:t>
            </a:r>
            <a:r>
              <a:rPr lang="es-ES" sz="2400">
                <a:solidFill>
                  <a:schemeClr val="tx2"/>
                </a:solidFill>
              </a:rPr>
              <a:t>RM (T-abundante) exporta alimento (T-intensivo)</a:t>
            </a:r>
            <a:endParaRPr lang="es-ES" sz="28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p:txBody>
          <a:bodyPr/>
          <a:lstStyle/>
          <a:p>
            <a:r>
              <a:rPr lang="es-ES_tradnl" sz="3600"/>
              <a:t>2.4 Teorema de la igualación del precio de los factores</a:t>
            </a:r>
            <a:endParaRPr lang="es-ES" sz="3600"/>
          </a:p>
        </p:txBody>
      </p:sp>
      <p:sp>
        <p:nvSpPr>
          <p:cNvPr id="429059" name="Rectangle 3"/>
          <p:cNvSpPr>
            <a:spLocks noGrp="1" noChangeArrowheads="1"/>
          </p:cNvSpPr>
          <p:nvPr>
            <p:ph type="body" idx="1"/>
          </p:nvPr>
        </p:nvSpPr>
        <p:spPr/>
        <p:txBody>
          <a:bodyPr/>
          <a:lstStyle/>
          <a:p>
            <a:pPr>
              <a:lnSpc>
                <a:spcPct val="90000"/>
              </a:lnSpc>
              <a:spcBef>
                <a:spcPct val="50000"/>
              </a:spcBef>
            </a:pPr>
            <a:r>
              <a:rPr lang="es-ES_tradnl" sz="2400">
                <a:solidFill>
                  <a:schemeClr val="tx2"/>
                </a:solidFill>
              </a:rPr>
              <a:t>Si los precios relativos de los bienes en autarquía son diferentes, los precios de los factores también lo serán.</a:t>
            </a:r>
          </a:p>
          <a:p>
            <a:pPr>
              <a:lnSpc>
                <a:spcPct val="90000"/>
              </a:lnSpc>
              <a:spcBef>
                <a:spcPct val="50000"/>
              </a:spcBef>
            </a:pPr>
            <a:endParaRPr lang="es-ES_tradnl" sz="2400">
              <a:solidFill>
                <a:schemeClr val="tx2"/>
              </a:solidFill>
            </a:endParaRPr>
          </a:p>
          <a:p>
            <a:pPr>
              <a:lnSpc>
                <a:spcPct val="90000"/>
              </a:lnSpc>
              <a:spcBef>
                <a:spcPct val="50000"/>
              </a:spcBef>
            </a:pPr>
            <a:r>
              <a:rPr lang="es-ES" sz="2400">
                <a:solidFill>
                  <a:schemeClr val="tx2"/>
                </a:solidFill>
              </a:rPr>
              <a:t>Cuando NP y RM comercian, los precios relativos de los bienes convergen lo cual implica que los precios relativos de la tierra y del trabajo también van a converger</a:t>
            </a:r>
            <a:r>
              <a:rPr lang="es-MX" sz="2400">
                <a:solidFill>
                  <a:schemeClr val="tx2"/>
                </a:solidFill>
              </a:rPr>
              <a:t> entre países</a:t>
            </a:r>
            <a:r>
              <a:rPr lang="es-ES" sz="2400">
                <a:solidFill>
                  <a:schemeClr val="tx2"/>
                </a:solidFill>
              </a:rPr>
              <a:t>, es decir, que va a haber una tendencia a la igualación de los precios de los factores</a:t>
            </a:r>
            <a:r>
              <a:rPr lang="es-ES_tradnl" sz="2400">
                <a:solidFill>
                  <a:schemeClr val="tx2"/>
                </a:solidFill>
              </a:rPr>
              <a:t>.</a:t>
            </a:r>
            <a:endParaRPr lang="es-ES" sz="24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es-ES_tradnl" sz="3600"/>
              <a:t>2.4. Teorema de la igualación del precio de los factores</a:t>
            </a:r>
            <a:endParaRPr lang="es-ES" sz="3600"/>
          </a:p>
        </p:txBody>
      </p:sp>
      <p:sp>
        <p:nvSpPr>
          <p:cNvPr id="430083" name="Rectangle 3"/>
          <p:cNvSpPr>
            <a:spLocks noGrp="1" noChangeArrowheads="1"/>
          </p:cNvSpPr>
          <p:nvPr>
            <p:ph type="body" idx="1"/>
          </p:nvPr>
        </p:nvSpPr>
        <p:spPr/>
        <p:txBody>
          <a:bodyPr/>
          <a:lstStyle/>
          <a:p>
            <a:pPr>
              <a:lnSpc>
                <a:spcPct val="90000"/>
              </a:lnSpc>
              <a:spcBef>
                <a:spcPct val="50000"/>
              </a:spcBef>
            </a:pPr>
            <a:r>
              <a:rPr lang="es-ES_tradnl" sz="2800">
                <a:solidFill>
                  <a:schemeClr val="tx2"/>
                </a:solidFill>
              </a:rPr>
              <a:t>La igualación del precio de los factores se produce a través del </a:t>
            </a:r>
            <a:r>
              <a:rPr lang="es-ES_tradnl" sz="2800" b="1" u="sng">
                <a:solidFill>
                  <a:schemeClr val="tx2"/>
                </a:solidFill>
              </a:rPr>
              <a:t>intercambio indirecto</a:t>
            </a:r>
            <a:r>
              <a:rPr lang="es-ES_tradnl" sz="2800">
                <a:solidFill>
                  <a:schemeClr val="tx2"/>
                </a:solidFill>
              </a:rPr>
              <a:t> de los </a:t>
            </a:r>
            <a:r>
              <a:rPr lang="es-ES_tradnl" sz="2800" u="sng">
                <a:solidFill>
                  <a:schemeClr val="tx2"/>
                </a:solidFill>
              </a:rPr>
              <a:t>factores de producción</a:t>
            </a:r>
            <a:r>
              <a:rPr lang="es-ES_tradnl" sz="2800">
                <a:solidFill>
                  <a:schemeClr val="tx2"/>
                </a:solidFill>
              </a:rPr>
              <a:t> que incorporan los bienes que se comercian.</a:t>
            </a:r>
          </a:p>
          <a:p>
            <a:pPr lvl="1">
              <a:lnSpc>
                <a:spcPct val="90000"/>
              </a:lnSpc>
              <a:spcBef>
                <a:spcPct val="50000"/>
              </a:spcBef>
            </a:pPr>
            <a:r>
              <a:rPr lang="es-ES_tradnl" sz="2400">
                <a:solidFill>
                  <a:schemeClr val="tx2"/>
                </a:solidFill>
              </a:rPr>
              <a:t>NP exporta vestido ( L-intensivo), exporta L de forma indirecta. Los salarios (w) en NP tienden a aumentar porque es un factor que se reduce.</a:t>
            </a:r>
          </a:p>
          <a:p>
            <a:pPr lvl="1">
              <a:lnSpc>
                <a:spcPct val="90000"/>
              </a:lnSpc>
              <a:spcBef>
                <a:spcPct val="50000"/>
              </a:spcBef>
            </a:pPr>
            <a:r>
              <a:rPr lang="es-ES_tradnl" sz="2400">
                <a:solidFill>
                  <a:schemeClr val="tx2"/>
                </a:solidFill>
              </a:rPr>
              <a:t>RM exporta alimento (T-intensivo), exporta tierra de forma indirecta. La renta del trabajo (r) aumenta porque la disponibilidad de tierra se reduce.</a:t>
            </a:r>
            <a:endParaRPr lang="es-ES"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s-MX" sz="2800" b="1"/>
              <a:t>Introducción. </a:t>
            </a:r>
            <a:r>
              <a:rPr lang="es-ES_tradnl" sz="2800" b="1"/>
              <a:t>Origen de las ganancias del comercio para los países</a:t>
            </a:r>
            <a:endParaRPr lang="es-ES" sz="2800" b="1"/>
          </a:p>
        </p:txBody>
      </p:sp>
      <p:sp>
        <p:nvSpPr>
          <p:cNvPr id="58371" name="Rectangle 3"/>
          <p:cNvSpPr>
            <a:spLocks noGrp="1" noChangeArrowheads="1"/>
          </p:cNvSpPr>
          <p:nvPr>
            <p:ph type="body" idx="1"/>
          </p:nvPr>
        </p:nvSpPr>
        <p:spPr>
          <a:xfrm>
            <a:off x="685800" y="1341438"/>
            <a:ext cx="7773988" cy="4967287"/>
          </a:xfrm>
        </p:spPr>
        <p:txBody>
          <a:bodyPr/>
          <a:lstStyle/>
          <a:p>
            <a:pPr marL="457200" indent="-457200" algn="just">
              <a:lnSpc>
                <a:spcPct val="90000"/>
              </a:lnSpc>
              <a:buFont typeface="Wingdings" pitchFamily="2" charset="2"/>
              <a:buAutoNum type="alphaUcParenR"/>
            </a:pPr>
            <a:r>
              <a:rPr lang="es-ES_tradnl" sz="2400"/>
              <a:t>Los países son </a:t>
            </a:r>
            <a:r>
              <a:rPr lang="es-ES_tradnl" sz="2400" b="1"/>
              <a:t>diferentes  </a:t>
            </a:r>
          </a:p>
          <a:p>
            <a:pPr marL="457200" indent="-457200" algn="just">
              <a:lnSpc>
                <a:spcPct val="90000"/>
              </a:lnSpc>
              <a:buFont typeface="Wingdings" pitchFamily="2" charset="2"/>
              <a:buAutoNum type="alphaUcParenR"/>
            </a:pPr>
            <a:endParaRPr lang="es-ES_tradnl" sz="800" b="1"/>
          </a:p>
          <a:p>
            <a:pPr marL="457200" indent="-457200" algn="just">
              <a:lnSpc>
                <a:spcPct val="90000"/>
              </a:lnSpc>
              <a:buFontTx/>
              <a:buNone/>
            </a:pPr>
            <a:r>
              <a:rPr lang="es-ES_tradnl" sz="2200" b="1"/>
              <a:t>	</a:t>
            </a:r>
            <a:r>
              <a:rPr lang="es-ES_tradnl" sz="2200"/>
              <a:t>Cada país puede salir beneficiado si se especializa en la producción de aquellos bienes/servicios que:</a:t>
            </a:r>
          </a:p>
          <a:p>
            <a:pPr marL="838200" lvl="1" indent="-381000" algn="just">
              <a:lnSpc>
                <a:spcPct val="90000"/>
              </a:lnSpc>
              <a:buFont typeface="Wingdings" pitchFamily="2" charset="2"/>
              <a:buAutoNum type="arabicPeriod"/>
            </a:pPr>
            <a:r>
              <a:rPr lang="es-ES_tradnl" sz="2000"/>
              <a:t>hace mejor  </a:t>
            </a:r>
            <a:r>
              <a:rPr lang="es-ES_tradnl" sz="2000">
                <a:sym typeface="Symbol" pitchFamily="18" charset="2"/>
              </a:rPr>
              <a:t></a:t>
            </a:r>
            <a:r>
              <a:rPr lang="es-ES_tradnl" sz="2000" b="1"/>
              <a:t> tecnolog</a:t>
            </a:r>
            <a:r>
              <a:rPr lang="es-ES_tradnl" sz="2000" b="1">
                <a:latin typeface="Tahoma"/>
              </a:rPr>
              <a:t>í</a:t>
            </a:r>
            <a:r>
              <a:rPr lang="es-ES_tradnl" sz="2000" b="1"/>
              <a:t>a</a:t>
            </a:r>
            <a:r>
              <a:rPr lang="es-ES_tradnl" sz="2000">
                <a:latin typeface="Tahoma"/>
              </a:rPr>
              <a:t> </a:t>
            </a:r>
            <a:endParaRPr lang="es-ES_tradnl" sz="2000"/>
          </a:p>
          <a:p>
            <a:pPr marL="838200" lvl="1" indent="-381000" algn="just">
              <a:lnSpc>
                <a:spcPct val="90000"/>
              </a:lnSpc>
              <a:buFont typeface="Wingdings" pitchFamily="2" charset="2"/>
              <a:buAutoNum type="arabicPeriod"/>
            </a:pPr>
            <a:r>
              <a:rPr lang="es-ES_tradnl" sz="2000"/>
              <a:t>utilizan sus factores de producci</a:t>
            </a:r>
            <a:r>
              <a:rPr lang="es-ES_tradnl" sz="2000">
                <a:latin typeface="Tahoma"/>
              </a:rPr>
              <a:t>ó</a:t>
            </a:r>
            <a:r>
              <a:rPr lang="es-ES_tradnl" sz="2000"/>
              <a:t>n m</a:t>
            </a:r>
            <a:r>
              <a:rPr lang="es-ES_tradnl" sz="2000">
                <a:latin typeface="Tahoma"/>
              </a:rPr>
              <a:t>á</a:t>
            </a:r>
            <a:r>
              <a:rPr lang="es-ES_tradnl" sz="2000"/>
              <a:t>s abundantes o de mejor calidad </a:t>
            </a:r>
            <a:r>
              <a:rPr lang="es-ES_tradnl" sz="2000">
                <a:sym typeface="Symbol" pitchFamily="18" charset="2"/>
              </a:rPr>
              <a:t></a:t>
            </a:r>
            <a:r>
              <a:rPr lang="es-ES_tradnl" sz="2000"/>
              <a:t> </a:t>
            </a:r>
            <a:r>
              <a:rPr lang="es-ES_tradnl" sz="2000" b="1">
                <a:solidFill>
                  <a:srgbClr val="FF3300"/>
                </a:solidFill>
              </a:rPr>
              <a:t>dotaciones factoriales</a:t>
            </a:r>
          </a:p>
          <a:p>
            <a:pPr marL="838200" lvl="1" indent="-381000" algn="just">
              <a:lnSpc>
                <a:spcPct val="90000"/>
              </a:lnSpc>
              <a:buFont typeface="Wingdings" pitchFamily="2" charset="2"/>
              <a:buAutoNum type="arabicPeriod"/>
            </a:pPr>
            <a:endParaRPr lang="es-ES_tradnl" sz="1800"/>
          </a:p>
          <a:p>
            <a:pPr marL="457200" indent="-457200" algn="just">
              <a:lnSpc>
                <a:spcPct val="90000"/>
              </a:lnSpc>
              <a:buFontTx/>
              <a:buNone/>
            </a:pPr>
            <a:r>
              <a:rPr lang="es-ES_tradnl" sz="2400"/>
              <a:t>B) El comercio permite un mejor aprovechamiento de las</a:t>
            </a:r>
            <a:r>
              <a:rPr lang="es-ES_tradnl" sz="2400" b="1"/>
              <a:t> economías de escala</a:t>
            </a:r>
          </a:p>
          <a:p>
            <a:pPr marL="457200" indent="-457200" algn="just">
              <a:lnSpc>
                <a:spcPct val="90000"/>
              </a:lnSpc>
              <a:buFontTx/>
              <a:buNone/>
            </a:pPr>
            <a:endParaRPr lang="es-ES_tradnl" sz="1100" b="1"/>
          </a:p>
          <a:p>
            <a:pPr marL="457200" indent="-457200">
              <a:lnSpc>
                <a:spcPct val="90000"/>
              </a:lnSpc>
              <a:buFontTx/>
              <a:buNone/>
            </a:pPr>
            <a:r>
              <a:rPr lang="es-ES_tradnl" sz="2200" b="1"/>
              <a:t>		</a:t>
            </a:r>
            <a:r>
              <a:rPr lang="es-ES_tradnl" sz="2200"/>
              <a:t>Comercio</a:t>
            </a:r>
            <a:r>
              <a:rPr lang="es-ES_tradnl" sz="2200">
                <a:sym typeface="Wingdings" pitchFamily="2" charset="2"/>
              </a:rPr>
              <a:t>  </a:t>
            </a:r>
            <a:r>
              <a:rPr lang="es-ES_tradnl" sz="2200">
                <a:sym typeface="Symbol" pitchFamily="18" charset="2"/>
              </a:rPr>
              <a:t> escala producción </a:t>
            </a:r>
            <a:r>
              <a:rPr lang="es-ES_tradnl" sz="2200">
                <a:sym typeface="Wingdings" pitchFamily="2" charset="2"/>
              </a:rPr>
              <a:t> </a:t>
            </a:r>
            <a:r>
              <a:rPr lang="es-ES_tradnl" sz="2200">
                <a:sym typeface="Symbol" pitchFamily="18" charset="2"/>
              </a:rPr>
              <a:t></a:t>
            </a:r>
            <a:r>
              <a:rPr lang="es-ES_tradnl" sz="2200">
                <a:sym typeface="Wingdings" pitchFamily="2" charset="2"/>
              </a:rPr>
              <a:t> eficiencia (</a:t>
            </a:r>
            <a:r>
              <a:rPr lang="es-ES_tradnl" sz="2200"/>
              <a:t>costes disminuyen y precios de los bienes pueden disminuir) y </a:t>
            </a:r>
            <a:r>
              <a:rPr lang="es-ES_tradnl" sz="2200">
                <a:sym typeface="Symbol" pitchFamily="18" charset="2"/>
              </a:rPr>
              <a:t> número de variedades disponibles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p:txBody>
          <a:bodyPr/>
          <a:lstStyle/>
          <a:p>
            <a:r>
              <a:rPr lang="es-ES_tradnl" sz="3600"/>
              <a:t>2.4. Teorema de la igualación del precio de los factores</a:t>
            </a:r>
            <a:endParaRPr lang="es-ES" sz="3600"/>
          </a:p>
        </p:txBody>
      </p:sp>
      <p:sp>
        <p:nvSpPr>
          <p:cNvPr id="431107" name="Rectangle 3"/>
          <p:cNvSpPr>
            <a:spLocks noGrp="1" noChangeArrowheads="1"/>
          </p:cNvSpPr>
          <p:nvPr>
            <p:ph type="body" idx="1"/>
          </p:nvPr>
        </p:nvSpPr>
        <p:spPr/>
        <p:txBody>
          <a:bodyPr/>
          <a:lstStyle/>
          <a:p>
            <a:pPr algn="just">
              <a:spcBef>
                <a:spcPct val="50000"/>
              </a:spcBef>
            </a:pPr>
            <a:r>
              <a:rPr lang="es-ES_tradnl" sz="2400" b="1">
                <a:solidFill>
                  <a:schemeClr val="tx2"/>
                </a:solidFill>
              </a:rPr>
              <a:t>El comercio tiene efectos distributivos sobre la renta </a:t>
            </a:r>
          </a:p>
          <a:p>
            <a:pPr algn="just">
              <a:spcBef>
                <a:spcPct val="50000"/>
              </a:spcBef>
            </a:pPr>
            <a:r>
              <a:rPr lang="es-ES_tradnl" sz="2400">
                <a:solidFill>
                  <a:schemeClr val="tx2"/>
                </a:solidFill>
              </a:rPr>
              <a:t>El comercio tiende a la convergencia de los precios relativos de los factores de los países. Estos cambios en los precios van a producir cambios en la remuneración de los factores y por tanto, en la distribución de la renta.</a:t>
            </a:r>
          </a:p>
          <a:p>
            <a:pPr lvl="1" algn="just">
              <a:spcBef>
                <a:spcPct val="50000"/>
              </a:spcBef>
            </a:pPr>
            <a:r>
              <a:rPr lang="es-ES" sz="2000">
                <a:solidFill>
                  <a:schemeClr val="tx2"/>
                </a:solidFill>
              </a:rPr>
              <a:t>En NP, donde aumenta P</a:t>
            </a:r>
            <a:r>
              <a:rPr lang="es-MX" sz="2000">
                <a:solidFill>
                  <a:schemeClr val="tx2"/>
                </a:solidFill>
              </a:rPr>
              <a:t>v</a:t>
            </a:r>
            <a:r>
              <a:rPr lang="es-ES" sz="2000">
                <a:solidFill>
                  <a:schemeClr val="tx2"/>
                </a:solidFill>
              </a:rPr>
              <a:t>/P</a:t>
            </a:r>
            <a:r>
              <a:rPr lang="es-MX" sz="2000">
                <a:solidFill>
                  <a:schemeClr val="tx2"/>
                </a:solidFill>
              </a:rPr>
              <a:t>a</a:t>
            </a:r>
            <a:r>
              <a:rPr lang="es-ES" sz="2000">
                <a:solidFill>
                  <a:schemeClr val="tx2"/>
                </a:solidFill>
              </a:rPr>
              <a:t>, los trabajadores ganan con el comercio (suben los salarios) pero los que obtienen su renta de la tierra empeoran su situación.</a:t>
            </a:r>
            <a:endParaRPr lang="es-MX" sz="2000">
              <a:solidFill>
                <a:schemeClr val="tx2"/>
              </a:solidFill>
            </a:endParaRPr>
          </a:p>
          <a:p>
            <a:pPr lvl="1" algn="just">
              <a:spcBef>
                <a:spcPct val="50000"/>
              </a:spcBef>
            </a:pPr>
            <a:r>
              <a:rPr lang="es-ES" sz="2000">
                <a:solidFill>
                  <a:schemeClr val="tx2"/>
                </a:solidFill>
              </a:rPr>
              <a:t>En el RM ocurre lo contrario</a:t>
            </a:r>
            <a:r>
              <a:rPr lang="es-ES_tradnl" sz="2000">
                <a:solidFill>
                  <a:schemeClr val="tx2"/>
                </a:solidFill>
              </a:rPr>
              <a:t>.</a:t>
            </a:r>
            <a:endParaRPr lang="es-ES" sz="2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title"/>
          </p:nvPr>
        </p:nvSpPr>
        <p:spPr>
          <a:xfrm>
            <a:off x="457200" y="0"/>
            <a:ext cx="8435975" cy="1143000"/>
          </a:xfrm>
        </p:spPr>
        <p:txBody>
          <a:bodyPr/>
          <a:lstStyle/>
          <a:p>
            <a:r>
              <a:rPr lang="es-ES_tradnl" sz="2400"/>
              <a:t>2.4. Teorema de la Igualación del Precio de los Factores</a:t>
            </a:r>
            <a:r>
              <a:rPr lang="es-ES" sz="2400"/>
              <a:t/>
            </a:r>
            <a:br>
              <a:rPr lang="es-ES" sz="2400"/>
            </a:br>
            <a:r>
              <a:rPr lang="es-ES_tradnl" sz="2400"/>
              <a:t>¿Por qué no observamos IPF?</a:t>
            </a:r>
            <a:endParaRPr lang="es-ES" sz="2400"/>
          </a:p>
        </p:txBody>
      </p:sp>
      <p:sp>
        <p:nvSpPr>
          <p:cNvPr id="439299" name="Rectangle 3"/>
          <p:cNvSpPr>
            <a:spLocks noGrp="1" noChangeArrowheads="1"/>
          </p:cNvSpPr>
          <p:nvPr>
            <p:ph type="body" idx="1"/>
          </p:nvPr>
        </p:nvSpPr>
        <p:spPr>
          <a:xfrm>
            <a:off x="468313" y="1295400"/>
            <a:ext cx="8351837" cy="5229225"/>
          </a:xfrm>
        </p:spPr>
        <p:txBody>
          <a:bodyPr/>
          <a:lstStyle/>
          <a:p>
            <a:pPr>
              <a:lnSpc>
                <a:spcPct val="80000"/>
              </a:lnSpc>
            </a:pPr>
            <a:r>
              <a:rPr lang="es-ES_tradnl" sz="2400" b="1"/>
              <a:t>En el mundo real los precios de los factores no se igualan</a:t>
            </a:r>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endParaRPr lang="es-ES_tradnl" sz="2400"/>
          </a:p>
          <a:p>
            <a:pPr>
              <a:lnSpc>
                <a:spcPct val="80000"/>
              </a:lnSpc>
            </a:pPr>
            <a:r>
              <a:rPr lang="es-ES" sz="2400" b="1"/>
              <a:t>Versión débil del teorema de IPF:</a:t>
            </a:r>
            <a:r>
              <a:rPr lang="es-ES" sz="2400"/>
              <a:t> el comercio internacional reduce, pero no elimina, las diferencias en la remuneración de factores homogéneos </a:t>
            </a:r>
          </a:p>
        </p:txBody>
      </p:sp>
      <p:graphicFrame>
        <p:nvGraphicFramePr>
          <p:cNvPr id="439329" name="Group 33"/>
          <p:cNvGraphicFramePr>
            <a:graphicFrameLocks noGrp="1"/>
          </p:cNvGraphicFramePr>
          <p:nvPr/>
        </p:nvGraphicFramePr>
        <p:xfrm>
          <a:off x="2124075" y="1989138"/>
          <a:ext cx="4824413" cy="3195637"/>
        </p:xfrm>
        <a:graphic>
          <a:graphicData uri="http://schemas.openxmlformats.org/drawingml/2006/table">
            <a:tbl>
              <a:tblPr/>
              <a:tblGrid>
                <a:gridCol w="2305050"/>
                <a:gridCol w="2519363"/>
              </a:tblGrid>
              <a:tr h="3841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País</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Salario por hora en manufacturas, 2000</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EEUU</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100</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Alemania</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121</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Japón</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111</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España</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  55</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Corea del Norte</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  41</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Portugal</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  24</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México</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  12</a:t>
                      </a:r>
                      <a:endParaRPr kumimoji="0" lang="es-E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a:xfrm>
            <a:off x="457200" y="0"/>
            <a:ext cx="8153400" cy="1066800"/>
          </a:xfrm>
        </p:spPr>
        <p:txBody>
          <a:bodyPr/>
          <a:lstStyle/>
          <a:p>
            <a:r>
              <a:rPr lang="es-ES_tradnl" sz="2400"/>
              <a:t>2.4. Teorema de la igualación del precio de los factores</a:t>
            </a:r>
            <a:r>
              <a:rPr lang="es-ES" sz="2400"/>
              <a:t/>
            </a:r>
            <a:br>
              <a:rPr lang="es-ES" sz="2400"/>
            </a:br>
            <a:r>
              <a:rPr lang="es-ES_tradnl" sz="2400"/>
              <a:t>¿Por qué no observamos IPF?</a:t>
            </a:r>
            <a:r>
              <a:rPr lang="es-ES_tradnl" sz="2800"/>
              <a:t> </a:t>
            </a:r>
            <a:endParaRPr lang="es-ES" sz="2800"/>
          </a:p>
        </p:txBody>
      </p:sp>
      <p:sp>
        <p:nvSpPr>
          <p:cNvPr id="441347" name="Rectangle 3"/>
          <p:cNvSpPr>
            <a:spLocks noGrp="1" noChangeArrowheads="1"/>
          </p:cNvSpPr>
          <p:nvPr>
            <p:ph type="body" idx="1"/>
          </p:nvPr>
        </p:nvSpPr>
        <p:spPr>
          <a:xfrm>
            <a:off x="468313" y="1371600"/>
            <a:ext cx="8135937" cy="5153025"/>
          </a:xfrm>
        </p:spPr>
        <p:txBody>
          <a:bodyPr/>
          <a:lstStyle/>
          <a:p>
            <a:pPr>
              <a:lnSpc>
                <a:spcPct val="90000"/>
              </a:lnSpc>
            </a:pPr>
            <a:r>
              <a:rPr lang="es-ES_tradnl" sz="2800" b="1"/>
              <a:t>Los supuestos del modelo de HO no son realistas</a:t>
            </a:r>
          </a:p>
          <a:p>
            <a:pPr lvl="1">
              <a:lnSpc>
                <a:spcPct val="90000"/>
              </a:lnSpc>
            </a:pPr>
            <a:r>
              <a:rPr lang="es-ES_tradnl" sz="2000">
                <a:solidFill>
                  <a:schemeClr val="accent2"/>
                </a:solidFill>
              </a:rPr>
              <a:t>Supuesto de especialización incompleta de los países</a:t>
            </a:r>
          </a:p>
          <a:p>
            <a:pPr lvl="2">
              <a:lnSpc>
                <a:spcPct val="90000"/>
              </a:lnSpc>
            </a:pPr>
            <a:r>
              <a:rPr lang="es-ES_tradnl" sz="1800"/>
              <a:t>Los países tienen que tener dotaciones factoriales relativas suficientemente parecidas para evitar la especialización completa.</a:t>
            </a:r>
          </a:p>
          <a:p>
            <a:pPr lvl="3">
              <a:lnSpc>
                <a:spcPct val="90000"/>
              </a:lnSpc>
            </a:pPr>
            <a:r>
              <a:rPr lang="es-ES_tradnl" sz="1600"/>
              <a:t>Si los países tienen ratios capital-trabajo (K/L) o trabajo cualificado-no cualificado (H/L) muy diferentes no se tiene por que cumplir el teorema de igualación del precio de los factores.</a:t>
            </a:r>
          </a:p>
          <a:p>
            <a:pPr lvl="1">
              <a:lnSpc>
                <a:spcPct val="90000"/>
              </a:lnSpc>
            </a:pPr>
            <a:r>
              <a:rPr lang="es-ES_tradnl" sz="2000">
                <a:solidFill>
                  <a:schemeClr val="accent2"/>
                </a:solidFill>
              </a:rPr>
              <a:t>Supuesto de idéntica tecnología</a:t>
            </a:r>
            <a:r>
              <a:rPr lang="es-ES_tradnl" sz="2000"/>
              <a:t>.</a:t>
            </a:r>
          </a:p>
          <a:p>
            <a:pPr lvl="2">
              <a:lnSpc>
                <a:spcPct val="90000"/>
              </a:lnSpc>
            </a:pPr>
            <a:r>
              <a:rPr lang="es-ES_tradnl" sz="1800"/>
              <a:t>Si permitimos diferenciales de productividad factorial entre países, no tiene porque cumplirse el teorema de igualación del precio de los factores.</a:t>
            </a:r>
          </a:p>
          <a:p>
            <a:pPr lvl="1">
              <a:lnSpc>
                <a:spcPct val="90000"/>
              </a:lnSpc>
            </a:pPr>
            <a:r>
              <a:rPr lang="es-ES_tradnl" sz="2000">
                <a:solidFill>
                  <a:schemeClr val="accent2"/>
                </a:solidFill>
              </a:rPr>
              <a:t>Supuesto de convergencia en precios de los bienes comerciados.</a:t>
            </a:r>
          </a:p>
          <a:p>
            <a:pPr lvl="2">
              <a:lnSpc>
                <a:spcPct val="90000"/>
              </a:lnSpc>
            </a:pPr>
            <a:r>
              <a:rPr lang="es-ES_tradnl" sz="1800"/>
              <a:t>Las barreras al comercio (naturales o artificiales) distorsionan los precios relativos de las mercancías evitando su convergencia.</a:t>
            </a:r>
            <a:endParaRPr lang="es-ES" sz="18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250825" y="44450"/>
            <a:ext cx="8497888" cy="1081088"/>
          </a:xfrm>
          <a:noFill/>
          <a:ln/>
        </p:spPr>
        <p:txBody>
          <a:bodyPr/>
          <a:lstStyle/>
          <a:p>
            <a:r>
              <a:rPr lang="es-ES_tradnl" sz="3600"/>
              <a:t>3. Evidencia empírica del modelo de HO</a:t>
            </a:r>
            <a:endParaRPr lang="es-ES" sz="3600"/>
          </a:p>
        </p:txBody>
      </p:sp>
      <p:graphicFrame>
        <p:nvGraphicFramePr>
          <p:cNvPr id="443450" name="Group 58"/>
          <p:cNvGraphicFramePr>
            <a:graphicFrameLocks noGrp="1"/>
          </p:cNvGraphicFramePr>
          <p:nvPr>
            <p:ph idx="1"/>
          </p:nvPr>
        </p:nvGraphicFramePr>
        <p:xfrm>
          <a:off x="468313" y="1557338"/>
          <a:ext cx="8064500" cy="5075237"/>
        </p:xfrm>
        <a:graphic>
          <a:graphicData uri="http://schemas.openxmlformats.org/drawingml/2006/table">
            <a:tbl>
              <a:tblPr/>
              <a:tblGrid>
                <a:gridCol w="1682750"/>
                <a:gridCol w="1054100"/>
                <a:gridCol w="1255712"/>
                <a:gridCol w="1057275"/>
                <a:gridCol w="3014663"/>
              </a:tblGrid>
              <a:tr h="422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1" i="0" u="none" strike="noStrike" cap="none" normalizeH="0" baseline="0" smtClean="0">
                          <a:ln>
                            <a:noFill/>
                          </a:ln>
                          <a:solidFill>
                            <a:schemeClr val="tx1"/>
                          </a:solidFill>
                          <a:effectLst/>
                          <a:latin typeface="Arial" charset="0"/>
                          <a:cs typeface="Arial" charset="0"/>
                        </a:rPr>
                        <a:t>Autores:</a:t>
                      </a:r>
                      <a:endParaRPr kumimoji="0" lang="es-ES" sz="16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1" i="0" u="none" strike="noStrike" cap="none" normalizeH="0" baseline="0" smtClean="0">
                          <a:ln>
                            <a:noFill/>
                          </a:ln>
                          <a:solidFill>
                            <a:schemeClr val="tx1"/>
                          </a:solidFill>
                          <a:effectLst/>
                          <a:latin typeface="Arial" charset="0"/>
                          <a:cs typeface="Arial" charset="0"/>
                        </a:rPr>
                        <a:t>Datos</a:t>
                      </a:r>
                      <a:endParaRPr kumimoji="0" lang="es-ES"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1" i="0" u="none" strike="noStrike" cap="none" normalizeH="0" baseline="0" smtClean="0">
                          <a:ln>
                            <a:noFill/>
                          </a:ln>
                          <a:solidFill>
                            <a:schemeClr val="tx1"/>
                          </a:solidFill>
                          <a:effectLst/>
                          <a:latin typeface="Arial" charset="0"/>
                          <a:cs typeface="Arial" charset="0"/>
                        </a:rPr>
                        <a:t>Método</a:t>
                      </a:r>
                      <a:endParaRPr kumimoji="0" lang="es-ES"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3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0" i="0" u="none" strike="noStrike" cap="none" normalizeH="0" baseline="0" smtClean="0">
                          <a:ln>
                            <a:noFill/>
                          </a:ln>
                          <a:solidFill>
                            <a:schemeClr val="tx1"/>
                          </a:solidFill>
                          <a:effectLst/>
                          <a:latin typeface="Arial" charset="0"/>
                          <a:cs typeface="Arial" charset="0"/>
                        </a:rPr>
                        <a:t>Comercio</a:t>
                      </a:r>
                      <a:endParaRPr kumimoji="0" lang="es-E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0" i="0" u="none" strike="noStrike" cap="none" normalizeH="0" baseline="0" smtClean="0">
                          <a:ln>
                            <a:noFill/>
                          </a:ln>
                          <a:solidFill>
                            <a:schemeClr val="tx1"/>
                          </a:solidFill>
                          <a:effectLst/>
                          <a:latin typeface="Arial" charset="0"/>
                          <a:cs typeface="Arial" charset="0"/>
                        </a:rPr>
                        <a:t>Tecnología</a:t>
                      </a:r>
                      <a:endParaRPr kumimoji="0" lang="es-E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0" i="0" u="none" strike="noStrike" cap="none" normalizeH="0" baseline="0" smtClean="0">
                          <a:ln>
                            <a:noFill/>
                          </a:ln>
                          <a:solidFill>
                            <a:schemeClr val="tx1"/>
                          </a:solidFill>
                          <a:effectLst/>
                          <a:latin typeface="Arial" charset="0"/>
                          <a:cs typeface="Arial" charset="0"/>
                        </a:rPr>
                        <a:t>Dotación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600" b="0" i="0" u="none" strike="noStrike" cap="none" normalizeH="0" baseline="0" smtClean="0">
                          <a:ln>
                            <a:noFill/>
                          </a:ln>
                          <a:solidFill>
                            <a:schemeClr val="tx1"/>
                          </a:solidFill>
                          <a:effectLst/>
                          <a:latin typeface="Arial" charset="0"/>
                          <a:cs typeface="Arial" charset="0"/>
                        </a:rPr>
                        <a:t> factorial</a:t>
                      </a:r>
                      <a:endParaRPr kumimoji="0" lang="es-E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Leontief (1953)</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EEUU</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No</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Comparar la ratio K/L de exportaciones e importaciones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1" i="0" u="none" strike="noStrike" cap="none" normalizeH="0" baseline="0" smtClean="0">
                          <a:ln>
                            <a:noFill/>
                          </a:ln>
                          <a:solidFill>
                            <a:schemeClr val="tx1"/>
                          </a:solidFill>
                          <a:effectLst/>
                          <a:latin typeface="Arial" charset="0"/>
                          <a:cs typeface="Arial" charset="0"/>
                        </a:rPr>
                        <a:t>Rdo:</a:t>
                      </a:r>
                      <a:r>
                        <a:rPr kumimoji="0" lang="es-ES_tradnl" sz="1400" b="0" i="0" u="none" strike="noStrike" cap="none" normalizeH="0" baseline="0" smtClean="0">
                          <a:ln>
                            <a:noFill/>
                          </a:ln>
                          <a:solidFill>
                            <a:schemeClr val="tx1"/>
                          </a:solidFill>
                          <a:effectLst/>
                          <a:latin typeface="Arial" charset="0"/>
                          <a:cs typeface="Arial" charset="0"/>
                        </a:rPr>
                        <a:t>  </a:t>
                      </a:r>
                      <a:r>
                        <a:rPr kumimoji="0" lang="es-ES_tradnl" sz="1400" b="1" i="0" u="none" strike="noStrike" cap="none" normalizeH="0" baseline="0" smtClean="0">
                          <a:ln>
                            <a:noFill/>
                          </a:ln>
                          <a:solidFill>
                            <a:schemeClr val="tx1"/>
                          </a:solidFill>
                          <a:effectLst/>
                          <a:latin typeface="Arial" charset="0"/>
                          <a:cs typeface="Arial" charset="0"/>
                        </a:rPr>
                        <a:t>Paradoja de Leontief</a:t>
                      </a:r>
                      <a:endParaRPr kumimoji="0" lang="es-ES" sz="1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Bowen et al. (1987)</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EEUU</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Test de signo y test de rango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1" i="0" u="none" strike="noStrike" cap="none" normalizeH="0" baseline="0" smtClean="0">
                          <a:ln>
                            <a:noFill/>
                          </a:ln>
                          <a:solidFill>
                            <a:schemeClr val="tx1"/>
                          </a:solidFill>
                          <a:effectLst/>
                          <a:latin typeface="Arial" charset="0"/>
                          <a:cs typeface="Arial" charset="0"/>
                        </a:rPr>
                        <a:t>Rdo: Predice igual que </a:t>
                      </a:r>
                      <a:r>
                        <a:rPr kumimoji="0" lang="es-ES_tradnl" sz="1400" b="1" i="1" u="none" strike="noStrike" cap="none" normalizeH="0" baseline="0" smtClean="0">
                          <a:ln>
                            <a:noFill/>
                          </a:ln>
                          <a:solidFill>
                            <a:schemeClr val="tx1"/>
                          </a:solidFill>
                          <a:effectLst/>
                          <a:latin typeface="Arial" charset="0"/>
                          <a:cs typeface="Arial" charset="0"/>
                        </a:rPr>
                        <a:t>“coin flip”</a:t>
                      </a:r>
                      <a:endParaRPr kumimoji="0" lang="es-ES" sz="1400" b="1" i="1"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Trefler (1995)</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EEUU</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Diferencias de eficiencia en el uso de factores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1" i="0" u="none" strike="noStrike" cap="none" normalizeH="0" baseline="0" smtClean="0">
                          <a:ln>
                            <a:noFill/>
                          </a:ln>
                          <a:solidFill>
                            <a:schemeClr val="tx1"/>
                          </a:solidFill>
                          <a:effectLst/>
                          <a:latin typeface="Arial" charset="0"/>
                          <a:cs typeface="Arial" charset="0"/>
                        </a:rPr>
                        <a:t>Rdo: Mejora la capacidad predictiva del modelo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1" i="1" u="none" strike="noStrike" cap="none" normalizeH="0" baseline="0" smtClean="0">
                          <a:ln>
                            <a:noFill/>
                          </a:ln>
                          <a:solidFill>
                            <a:schemeClr val="tx1"/>
                          </a:solidFill>
                          <a:effectLst/>
                          <a:latin typeface="Arial" charset="0"/>
                          <a:cs typeface="Arial" charset="0"/>
                        </a:rPr>
                        <a:t>“Leontief was right !”</a:t>
                      </a:r>
                      <a:endParaRPr kumimoji="0" lang="es-ES" sz="1400" b="1" i="1"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Davis &amp; Weinstein (2001)</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10  países OCDE</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Sí</a:t>
                      </a:r>
                      <a:endParaRPr kumimoji="0" lang="es-E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0" i="0" u="none" strike="noStrike" cap="none" normalizeH="0" baseline="0" smtClean="0">
                          <a:ln>
                            <a:noFill/>
                          </a:ln>
                          <a:solidFill>
                            <a:schemeClr val="tx1"/>
                          </a:solidFill>
                          <a:effectLst/>
                          <a:latin typeface="Arial" charset="0"/>
                          <a:cs typeface="Arial" charset="0"/>
                        </a:rPr>
                        <a:t>Estimación de diferencias en tecnología entre países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400" b="1" i="0" u="none" strike="noStrike" cap="none" normalizeH="0" baseline="0" smtClean="0">
                          <a:ln>
                            <a:noFill/>
                          </a:ln>
                          <a:solidFill>
                            <a:schemeClr val="tx1"/>
                          </a:solidFill>
                          <a:effectLst/>
                          <a:latin typeface="Arial" charset="0"/>
                          <a:cs typeface="Arial" charset="0"/>
                        </a:rPr>
                        <a:t>Rdo: Mejoras por diferencias tecnológicas y ecuación de gravedad</a:t>
                      </a:r>
                      <a:endParaRPr kumimoji="0" lang="es-ES" sz="1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457200" y="0"/>
            <a:ext cx="8153400" cy="1196975"/>
          </a:xfrm>
        </p:spPr>
        <p:txBody>
          <a:bodyPr/>
          <a:lstStyle/>
          <a:p>
            <a:r>
              <a:rPr lang="es-ES_tradnl" sz="3600"/>
              <a:t>Resumen</a:t>
            </a:r>
            <a:br>
              <a:rPr lang="es-ES_tradnl" sz="3600"/>
            </a:br>
            <a:r>
              <a:rPr lang="es-ES_tradnl" sz="3600"/>
              <a:t>Implicaciones del modelo de HO</a:t>
            </a:r>
            <a:endParaRPr lang="es-ES" sz="3600"/>
          </a:p>
        </p:txBody>
      </p:sp>
      <p:sp>
        <p:nvSpPr>
          <p:cNvPr id="445443" name="Rectangle 3"/>
          <p:cNvSpPr>
            <a:spLocks noGrp="1" noChangeArrowheads="1"/>
          </p:cNvSpPr>
          <p:nvPr>
            <p:ph type="body" idx="1"/>
          </p:nvPr>
        </p:nvSpPr>
        <p:spPr>
          <a:xfrm>
            <a:off x="684213" y="1484313"/>
            <a:ext cx="7924800" cy="4897437"/>
          </a:xfrm>
        </p:spPr>
        <p:txBody>
          <a:bodyPr/>
          <a:lstStyle/>
          <a:p>
            <a:pPr>
              <a:lnSpc>
                <a:spcPct val="80000"/>
              </a:lnSpc>
            </a:pPr>
            <a:r>
              <a:rPr lang="es-ES_tradnl" sz="2400"/>
              <a:t>Ventaja comparativa por diferencias en las dotaciones factoriales entre países</a:t>
            </a:r>
          </a:p>
          <a:p>
            <a:pPr lvl="1">
              <a:lnSpc>
                <a:spcPct val="80000"/>
              </a:lnSpc>
            </a:pPr>
            <a:r>
              <a:rPr lang="es-ES_tradnl" sz="1800"/>
              <a:t>Un país exporta aquella mercancía que usa intensivamente el factor relativamente abundante en el país </a:t>
            </a:r>
          </a:p>
          <a:p>
            <a:pPr lvl="1">
              <a:lnSpc>
                <a:spcPct val="80000"/>
              </a:lnSpc>
            </a:pPr>
            <a:endParaRPr lang="es-ES_tradnl" sz="1800"/>
          </a:p>
          <a:p>
            <a:pPr>
              <a:lnSpc>
                <a:spcPct val="80000"/>
              </a:lnSpc>
            </a:pPr>
            <a:r>
              <a:rPr lang="es-ES_tradnl" sz="2400"/>
              <a:t>Comercio y distribución de la renta</a:t>
            </a:r>
          </a:p>
          <a:p>
            <a:pPr lvl="1">
              <a:lnSpc>
                <a:spcPct val="80000"/>
              </a:lnSpc>
            </a:pPr>
            <a:r>
              <a:rPr lang="es-ES_tradnl" sz="1800"/>
              <a:t>El comercio, a través del cambio en los precios de las mercancías, tiene un efecto poderoso sobre la distribución de la renta.</a:t>
            </a:r>
          </a:p>
          <a:p>
            <a:pPr lvl="1">
              <a:lnSpc>
                <a:spcPct val="80000"/>
              </a:lnSpc>
            </a:pPr>
            <a:r>
              <a:rPr lang="es-ES_tradnl" sz="1800"/>
              <a:t>Los propietarios del factor abundante en el país ganan con el comercio y los propietarios del factor escaso en el país pierden.</a:t>
            </a:r>
          </a:p>
          <a:p>
            <a:pPr lvl="1">
              <a:lnSpc>
                <a:spcPct val="80000"/>
              </a:lnSpc>
            </a:pPr>
            <a:endParaRPr lang="es-ES_tradnl" sz="1800"/>
          </a:p>
          <a:p>
            <a:pPr>
              <a:lnSpc>
                <a:spcPct val="80000"/>
              </a:lnSpc>
            </a:pPr>
            <a:r>
              <a:rPr lang="es-ES_tradnl" sz="2400"/>
              <a:t>La igualación del precio de los factores</a:t>
            </a:r>
          </a:p>
          <a:p>
            <a:pPr lvl="1">
              <a:lnSpc>
                <a:spcPct val="80000"/>
              </a:lnSpc>
            </a:pPr>
            <a:r>
              <a:rPr lang="es-ES_tradnl" sz="1800"/>
              <a:t>El comercio de bienes actúa como un sustituto de la movilidad de factores. Con el comercio ambos países están indirectamente intercambiando factores de producción.</a:t>
            </a:r>
          </a:p>
          <a:p>
            <a:pPr lvl="1">
              <a:lnSpc>
                <a:spcPct val="80000"/>
              </a:lnSpc>
            </a:pPr>
            <a:r>
              <a:rPr lang="es-ES_tradnl" sz="1800"/>
              <a:t>Una consecuencia del libre comercio es la igualación del precio del trabajo entre países y de las rentas de la tierra entre países.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r>
              <a:rPr lang="es-ES_tradnl"/>
              <a:t>Contenido</a:t>
            </a:r>
            <a:endParaRPr lang="es-ES"/>
          </a:p>
        </p:txBody>
      </p:sp>
      <p:sp>
        <p:nvSpPr>
          <p:cNvPr id="394243" name="Rectangle 3"/>
          <p:cNvSpPr>
            <a:spLocks noGrp="1" noChangeArrowheads="1"/>
          </p:cNvSpPr>
          <p:nvPr>
            <p:ph type="body" idx="1"/>
          </p:nvPr>
        </p:nvSpPr>
        <p:spPr>
          <a:xfrm>
            <a:off x="685800" y="1981200"/>
            <a:ext cx="8134350" cy="4114800"/>
          </a:xfrm>
        </p:spPr>
        <p:txBody>
          <a:bodyPr/>
          <a:lstStyle/>
          <a:p>
            <a:pPr>
              <a:buFontTx/>
              <a:buNone/>
            </a:pPr>
            <a:r>
              <a:rPr lang="es-ES_tradnl" sz="2800"/>
              <a:t>1. El modelo de una economía con dos factores.</a:t>
            </a:r>
          </a:p>
          <a:p>
            <a:pPr>
              <a:buFontTx/>
              <a:buNone/>
            </a:pPr>
            <a:r>
              <a:rPr lang="es-ES_tradnl" sz="2800"/>
              <a:t>2. Los cuatro teoremas fundamentales.</a:t>
            </a:r>
          </a:p>
          <a:p>
            <a:pPr lvl="1"/>
            <a:r>
              <a:rPr lang="es-ES_tradnl" sz="2400"/>
              <a:t>Teorema de Stolper-Samuelson</a:t>
            </a:r>
          </a:p>
          <a:p>
            <a:pPr lvl="1"/>
            <a:r>
              <a:rPr lang="es-ES_tradnl" sz="2400"/>
              <a:t>Teorema de Rybzynski</a:t>
            </a:r>
          </a:p>
          <a:p>
            <a:pPr lvl="1"/>
            <a:r>
              <a:rPr lang="es-ES_tradnl" sz="2400"/>
              <a:t>Teorema de Heckscher-Ohlin</a:t>
            </a:r>
          </a:p>
          <a:p>
            <a:pPr lvl="1"/>
            <a:r>
              <a:rPr lang="es-ES_tradnl" sz="2400"/>
              <a:t>Teorema de Igualación del Precio de los Factores</a:t>
            </a:r>
          </a:p>
          <a:p>
            <a:pPr>
              <a:buFontTx/>
              <a:buNone/>
            </a:pPr>
            <a:r>
              <a:rPr lang="es-ES_tradnl" sz="2800"/>
              <a:t>3. Evidencia empírica</a:t>
            </a:r>
            <a:r>
              <a:rPr lang="es-ES" sz="280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p:txBody>
          <a:bodyPr/>
          <a:lstStyle/>
          <a:p>
            <a:r>
              <a:rPr lang="es-MX"/>
              <a:t>Conceptos</a:t>
            </a:r>
            <a:endParaRPr lang="es-ES"/>
          </a:p>
        </p:txBody>
      </p:sp>
      <p:sp>
        <p:nvSpPr>
          <p:cNvPr id="395267" name="Rectangle 3"/>
          <p:cNvSpPr>
            <a:spLocks noGrp="1" noChangeArrowheads="1"/>
          </p:cNvSpPr>
          <p:nvPr>
            <p:ph type="body" idx="1"/>
          </p:nvPr>
        </p:nvSpPr>
        <p:spPr/>
        <p:txBody>
          <a:bodyPr/>
          <a:lstStyle/>
          <a:p>
            <a:pPr>
              <a:lnSpc>
                <a:spcPct val="90000"/>
              </a:lnSpc>
            </a:pPr>
            <a:r>
              <a:rPr lang="es-MX" sz="2400"/>
              <a:t>Abundancia (relativa de un factor) en un país</a:t>
            </a:r>
          </a:p>
          <a:p>
            <a:pPr>
              <a:lnSpc>
                <a:spcPct val="90000"/>
              </a:lnSpc>
            </a:pPr>
            <a:r>
              <a:rPr lang="es-MX" sz="2400"/>
              <a:t>Intensidad (relativa de un factor) en una industria</a:t>
            </a:r>
          </a:p>
          <a:p>
            <a:pPr>
              <a:lnSpc>
                <a:spcPct val="90000"/>
              </a:lnSpc>
            </a:pPr>
            <a:r>
              <a:rPr lang="es-MX" sz="2400"/>
              <a:t>Tecnología con coeficientes fijos </a:t>
            </a:r>
          </a:p>
          <a:p>
            <a:pPr>
              <a:lnSpc>
                <a:spcPct val="90000"/>
              </a:lnSpc>
            </a:pPr>
            <a:r>
              <a:rPr lang="es-MX" sz="2400"/>
              <a:t>Tecnología con coeficientes variables</a:t>
            </a:r>
          </a:p>
          <a:p>
            <a:pPr>
              <a:lnSpc>
                <a:spcPct val="90000"/>
              </a:lnSpc>
            </a:pPr>
            <a:r>
              <a:rPr lang="es-MX" sz="2400"/>
              <a:t>Teorema de </a:t>
            </a:r>
            <a:r>
              <a:rPr lang="es-ES_tradnl" sz="2400"/>
              <a:t>Rybczynski</a:t>
            </a:r>
            <a:endParaRPr lang="es-MX" sz="2400"/>
          </a:p>
          <a:p>
            <a:pPr>
              <a:lnSpc>
                <a:spcPct val="90000"/>
              </a:lnSpc>
            </a:pPr>
            <a:r>
              <a:rPr lang="es-MX" sz="2400"/>
              <a:t>Teorema de Stolper-Samuelson</a:t>
            </a:r>
          </a:p>
          <a:p>
            <a:pPr>
              <a:lnSpc>
                <a:spcPct val="90000"/>
              </a:lnSpc>
            </a:pPr>
            <a:r>
              <a:rPr lang="es-MX" sz="2400"/>
              <a:t>Teorema de </a:t>
            </a:r>
            <a:r>
              <a:rPr lang="es-ES_tradnl" sz="2400">
                <a:solidFill>
                  <a:schemeClr val="tx2"/>
                </a:solidFill>
              </a:rPr>
              <a:t>Heckscher-Ohlin</a:t>
            </a:r>
          </a:p>
          <a:p>
            <a:pPr>
              <a:lnSpc>
                <a:spcPct val="90000"/>
              </a:lnSpc>
            </a:pPr>
            <a:r>
              <a:rPr lang="es-ES_tradnl" sz="2400">
                <a:solidFill>
                  <a:schemeClr val="tx2"/>
                </a:solidFill>
              </a:rPr>
              <a:t>Teorema de Igualación del Precio de los Factores</a:t>
            </a:r>
            <a:endParaRPr lang="es-ES" sz="240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a:xfrm>
            <a:off x="684213" y="92075"/>
            <a:ext cx="7773987" cy="960438"/>
          </a:xfrm>
        </p:spPr>
        <p:txBody>
          <a:bodyPr/>
          <a:lstStyle/>
          <a:p>
            <a:r>
              <a:rPr lang="es-MX" sz="3600"/>
              <a:t>Introducción.</a:t>
            </a:r>
            <a:br>
              <a:rPr lang="es-MX" sz="3600"/>
            </a:br>
            <a:r>
              <a:rPr lang="es-MX" sz="3600"/>
              <a:t>Ventaja comparativa</a:t>
            </a:r>
            <a:endParaRPr lang="es-ES" sz="3600"/>
          </a:p>
        </p:txBody>
      </p:sp>
      <p:sp>
        <p:nvSpPr>
          <p:cNvPr id="396291" name="Rectangle 3"/>
          <p:cNvSpPr>
            <a:spLocks noGrp="1" noChangeArrowheads="1"/>
          </p:cNvSpPr>
          <p:nvPr>
            <p:ph type="body" idx="1"/>
          </p:nvPr>
        </p:nvSpPr>
        <p:spPr>
          <a:xfrm>
            <a:off x="685800" y="1371600"/>
            <a:ext cx="7772400" cy="5029200"/>
          </a:xfrm>
        </p:spPr>
        <p:txBody>
          <a:bodyPr/>
          <a:lstStyle/>
          <a:p>
            <a:pPr>
              <a:lnSpc>
                <a:spcPct val="80000"/>
              </a:lnSpc>
            </a:pPr>
            <a:r>
              <a:rPr lang="es-ES" sz="2400" b="1" u="sng">
                <a:solidFill>
                  <a:schemeClr val="tx2"/>
                </a:solidFill>
              </a:rPr>
              <a:t>Modelo de Ricardo </a:t>
            </a:r>
            <a:r>
              <a:rPr lang="es-ES" sz="2400" b="1">
                <a:solidFill>
                  <a:schemeClr val="tx2"/>
                </a:solidFill>
              </a:rPr>
              <a:t> </a:t>
            </a:r>
            <a:r>
              <a:rPr lang="es-ES" sz="2400" b="1">
                <a:solidFill>
                  <a:schemeClr val="tx2"/>
                </a:solidFill>
                <a:sym typeface="Wingdings" pitchFamily="2" charset="2"/>
              </a:rPr>
              <a:t> </a:t>
            </a:r>
            <a:r>
              <a:rPr lang="es-ES" sz="2400">
                <a:solidFill>
                  <a:schemeClr val="tx2"/>
                </a:solidFill>
              </a:rPr>
              <a:t> la  razón del comercio internacional es la </a:t>
            </a:r>
            <a:r>
              <a:rPr lang="es-ES" sz="2400" b="1">
                <a:solidFill>
                  <a:schemeClr val="tx2"/>
                </a:solidFill>
              </a:rPr>
              <a:t>ventaja comparativa</a:t>
            </a:r>
            <a:r>
              <a:rPr lang="es-ES" sz="2400">
                <a:solidFill>
                  <a:schemeClr val="tx2"/>
                </a:solidFill>
              </a:rPr>
              <a:t> basaba en </a:t>
            </a:r>
            <a:r>
              <a:rPr lang="es-ES" sz="2400" b="1"/>
              <a:t>las diferencias de productividad del trabajo entre países.</a:t>
            </a:r>
            <a:endParaRPr lang="es-MX" sz="2400"/>
          </a:p>
          <a:p>
            <a:pPr algn="just">
              <a:lnSpc>
                <a:spcPct val="80000"/>
              </a:lnSpc>
            </a:pPr>
            <a:endParaRPr lang="es-ES" sz="2400"/>
          </a:p>
          <a:p>
            <a:pPr algn="just">
              <a:lnSpc>
                <a:spcPct val="80000"/>
              </a:lnSpc>
            </a:pPr>
            <a:r>
              <a:rPr lang="es-ES" sz="2400"/>
              <a:t>En el mundo real, el comercio también refleja la existencia de </a:t>
            </a:r>
            <a:r>
              <a:rPr lang="es-ES" sz="2400" b="1"/>
              <a:t>diferencias</a:t>
            </a:r>
            <a:r>
              <a:rPr lang="es-ES" sz="2400"/>
              <a:t> en los </a:t>
            </a:r>
            <a:r>
              <a:rPr lang="es-ES" sz="2400" b="1" u="sng"/>
              <a:t>recursos que posee cada país</a:t>
            </a:r>
            <a:endParaRPr lang="es-ES" sz="2400"/>
          </a:p>
          <a:p>
            <a:pPr algn="just">
              <a:lnSpc>
                <a:spcPct val="80000"/>
              </a:lnSpc>
            </a:pPr>
            <a:endParaRPr lang="es-ES" sz="2400"/>
          </a:p>
          <a:p>
            <a:pPr algn="just">
              <a:lnSpc>
                <a:spcPct val="80000"/>
              </a:lnSpc>
            </a:pPr>
            <a:r>
              <a:rPr lang="es-ES" sz="2400"/>
              <a:t>Ejemplos:</a:t>
            </a:r>
          </a:p>
          <a:p>
            <a:pPr lvl="1" algn="just">
              <a:lnSpc>
                <a:spcPct val="80000"/>
              </a:lnSpc>
            </a:pPr>
            <a:r>
              <a:rPr lang="es-ES" sz="2000"/>
              <a:t>Exportaciones de madera en países con muchos bosques (Canadá y Finlandia)</a:t>
            </a:r>
          </a:p>
          <a:p>
            <a:pPr lvl="1" algn="just">
              <a:lnSpc>
                <a:spcPct val="80000"/>
              </a:lnSpc>
            </a:pPr>
            <a:r>
              <a:rPr lang="es-ES" sz="2000"/>
              <a:t>Exportaciones de grano y carne en países con mucha superficie de cultivo o pasto (Argentina, Australia)</a:t>
            </a:r>
            <a:endParaRPr lang="es-MX" sz="2000"/>
          </a:p>
          <a:p>
            <a:pPr lvl="1" algn="just">
              <a:lnSpc>
                <a:spcPct val="80000"/>
              </a:lnSpc>
            </a:pPr>
            <a:r>
              <a:rPr lang="es-ES" sz="2000"/>
              <a:t>Exportaciones de manufacturas básicas (textil, calzado) en países con mucha mano de obra poco cualificada (China)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a:xfrm>
            <a:off x="684213" y="92075"/>
            <a:ext cx="7773987" cy="960438"/>
          </a:xfrm>
        </p:spPr>
        <p:txBody>
          <a:bodyPr/>
          <a:lstStyle/>
          <a:p>
            <a:r>
              <a:rPr lang="es-MX" sz="3600"/>
              <a:t>Introducción. </a:t>
            </a:r>
            <a:br>
              <a:rPr lang="es-MX" sz="3600"/>
            </a:br>
            <a:r>
              <a:rPr lang="es-MX" sz="3600"/>
              <a:t>Modelo de Ricardo</a:t>
            </a:r>
            <a:endParaRPr lang="es-ES" sz="3600"/>
          </a:p>
        </p:txBody>
      </p:sp>
      <p:sp>
        <p:nvSpPr>
          <p:cNvPr id="397315" name="Rectangle 3"/>
          <p:cNvSpPr>
            <a:spLocks noGrp="1" noChangeArrowheads="1"/>
          </p:cNvSpPr>
          <p:nvPr>
            <p:ph type="body" idx="1"/>
          </p:nvPr>
        </p:nvSpPr>
        <p:spPr>
          <a:xfrm>
            <a:off x="685800" y="1371600"/>
            <a:ext cx="7918450" cy="5029200"/>
          </a:xfrm>
        </p:spPr>
        <p:txBody>
          <a:bodyPr/>
          <a:lstStyle/>
          <a:p>
            <a:r>
              <a:rPr lang="en-ZA" sz="2800"/>
              <a:t>Predicciones:</a:t>
            </a:r>
          </a:p>
          <a:p>
            <a:pPr lvl="1"/>
            <a:r>
              <a:rPr lang="en-ZA" sz="2400"/>
              <a:t>Especialización completa</a:t>
            </a:r>
          </a:p>
          <a:p>
            <a:pPr lvl="1"/>
            <a:r>
              <a:rPr lang="en-ZA" sz="2400"/>
              <a:t>Comercio no tiene efectos redistributivos (un solo factor)</a:t>
            </a:r>
          </a:p>
          <a:p>
            <a:r>
              <a:rPr lang="en-ZA" sz="2800"/>
              <a:t>Problemas:</a:t>
            </a:r>
            <a:r>
              <a:rPr lang="en-ZA" sz="2800" b="1"/>
              <a:t> </a:t>
            </a:r>
          </a:p>
          <a:p>
            <a:pPr lvl="1"/>
            <a:r>
              <a:rPr lang="en-ZA" sz="2400"/>
              <a:t>En el mundo real no se observa especialización completa</a:t>
            </a:r>
          </a:p>
          <a:p>
            <a:pPr lvl="1"/>
            <a:r>
              <a:rPr lang="en-ZA" sz="2400"/>
              <a:t>En el mundo real el comercio genera efectos distributivos sobre la renta dentro de un país</a:t>
            </a:r>
          </a:p>
          <a:p>
            <a:pPr lvl="1"/>
            <a:r>
              <a:rPr lang="en-ZA" sz="2400"/>
              <a:t>Hay otros factores que pueden explicar el patrón de comercio entre países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a:xfrm>
            <a:off x="611188" y="92075"/>
            <a:ext cx="7847012" cy="960438"/>
          </a:xfrm>
        </p:spPr>
        <p:txBody>
          <a:bodyPr/>
          <a:lstStyle/>
          <a:p>
            <a:r>
              <a:rPr lang="es-MX" sz="3600"/>
              <a:t>Introducción.</a:t>
            </a:r>
            <a:br>
              <a:rPr lang="es-MX" sz="3600"/>
            </a:br>
            <a:r>
              <a:rPr lang="es-MX" sz="3600"/>
              <a:t>Modelo Heckscher-Ohlin</a:t>
            </a:r>
            <a:endParaRPr lang="es-ES" sz="3600"/>
          </a:p>
        </p:txBody>
      </p:sp>
      <p:sp>
        <p:nvSpPr>
          <p:cNvPr id="398339" name="Rectangle 3"/>
          <p:cNvSpPr>
            <a:spLocks noGrp="1" noChangeArrowheads="1"/>
          </p:cNvSpPr>
          <p:nvPr>
            <p:ph type="body" idx="1"/>
          </p:nvPr>
        </p:nvSpPr>
        <p:spPr>
          <a:xfrm>
            <a:off x="539750" y="1371600"/>
            <a:ext cx="8135938" cy="5029200"/>
          </a:xfrm>
        </p:spPr>
        <p:txBody>
          <a:bodyPr/>
          <a:lstStyle/>
          <a:p>
            <a:r>
              <a:rPr lang="es-ES" sz="2800"/>
              <a:t>Predicciones más realistas que el modelo de Ricardo:</a:t>
            </a:r>
          </a:p>
          <a:p>
            <a:endParaRPr lang="es-ES" sz="2800"/>
          </a:p>
          <a:p>
            <a:pPr lvl="1"/>
            <a:r>
              <a:rPr lang="es-ES" sz="2400"/>
              <a:t>Los países producen de ambas mercancías (no hay especialización completa), exportando aquella en la cual tienen ventaja comparativa e importando la otra</a:t>
            </a:r>
          </a:p>
          <a:p>
            <a:pPr lvl="1"/>
            <a:endParaRPr lang="es-ES" sz="2400"/>
          </a:p>
          <a:p>
            <a:pPr lvl="1"/>
            <a:r>
              <a:rPr lang="es-ES" sz="2400"/>
              <a:t>El comercio tiene efectos distributivos sobre la remuneración de los factores</a:t>
            </a:r>
          </a:p>
          <a:p>
            <a:pPr lvl="2"/>
            <a:r>
              <a:rPr lang="es-ES" sz="2000"/>
              <a:t>Aunque el país en su conjunto gana con el libre comercio, dentro del país unos trabajadores ganan y otros trabajadores pierden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a:xfrm>
            <a:off x="539750" y="44450"/>
            <a:ext cx="8064500" cy="1081088"/>
          </a:xfrm>
        </p:spPr>
        <p:txBody>
          <a:bodyPr/>
          <a:lstStyle/>
          <a:p>
            <a:r>
              <a:rPr lang="es-ES_tradnl" sz="3200"/>
              <a:t>1. Modelo de economía con dos factores</a:t>
            </a:r>
            <a:br>
              <a:rPr lang="es-ES_tradnl" sz="3200"/>
            </a:br>
            <a:r>
              <a:rPr lang="es-ES_tradnl" sz="3200"/>
              <a:t>Supuestos del modelo</a:t>
            </a:r>
            <a:endParaRPr lang="es-ES" sz="3200"/>
          </a:p>
        </p:txBody>
      </p:sp>
      <p:sp>
        <p:nvSpPr>
          <p:cNvPr id="399363" name="Rectangle 3"/>
          <p:cNvSpPr>
            <a:spLocks noGrp="1" noChangeArrowheads="1"/>
          </p:cNvSpPr>
          <p:nvPr>
            <p:ph type="body" idx="1"/>
          </p:nvPr>
        </p:nvSpPr>
        <p:spPr>
          <a:xfrm>
            <a:off x="468313" y="1447800"/>
            <a:ext cx="8280400" cy="4718050"/>
          </a:xfrm>
        </p:spPr>
        <p:txBody>
          <a:bodyPr/>
          <a:lstStyle/>
          <a:p>
            <a:pPr marL="609600" indent="-609600">
              <a:buFontTx/>
              <a:buNone/>
            </a:pPr>
            <a:endParaRPr lang="es-ES_tradnl"/>
          </a:p>
          <a:p>
            <a:pPr marL="990600" lvl="1" indent="-533400">
              <a:buFontTx/>
              <a:buAutoNum type="arabicPeriod"/>
            </a:pPr>
            <a:r>
              <a:rPr lang="es-ES_tradnl" sz="2400"/>
              <a:t>Dos países: NP y RM</a:t>
            </a:r>
          </a:p>
          <a:p>
            <a:pPr marL="1371600" lvl="2" indent="-457200">
              <a:buFontTx/>
              <a:buChar char="-"/>
            </a:pPr>
            <a:r>
              <a:rPr lang="es-ES_tradnl" sz="2000">
                <a:cs typeface="Times New Roman" charset="0"/>
              </a:rPr>
              <a:t>No hay diferencias tecnológicas. </a:t>
            </a:r>
          </a:p>
          <a:p>
            <a:pPr marL="1371600" lvl="2" indent="-457200">
              <a:buFontTx/>
              <a:buChar char="-"/>
            </a:pPr>
            <a:r>
              <a:rPr lang="es-ES_tradnl" sz="2000">
                <a:cs typeface="Times New Roman" charset="0"/>
              </a:rPr>
              <a:t>Las preferencias son idénticas</a:t>
            </a:r>
          </a:p>
          <a:p>
            <a:pPr marL="1371600" lvl="2" indent="-457200">
              <a:buFontTx/>
              <a:buNone/>
            </a:pPr>
            <a:r>
              <a:rPr lang="es-ES_tradnl" sz="2000"/>
              <a:t>- 	</a:t>
            </a:r>
            <a:r>
              <a:rPr lang="es-ES_tradnl" sz="2000">
                <a:solidFill>
                  <a:schemeClr val="accent2"/>
                </a:solidFill>
              </a:rPr>
              <a:t>Diferencias en proporciones factoriales</a:t>
            </a:r>
          </a:p>
          <a:p>
            <a:pPr marL="990600" lvl="1" indent="-533400">
              <a:buFontTx/>
              <a:buAutoNum type="arabicPeriod"/>
            </a:pPr>
            <a:r>
              <a:rPr lang="es-ES_tradnl" sz="2400"/>
              <a:t>Dos bienes: vestido y  alimento (V, A)</a:t>
            </a:r>
          </a:p>
          <a:p>
            <a:pPr marL="990600" lvl="1" indent="-533400">
              <a:buFontTx/>
              <a:buAutoNum type="arabicPeriod"/>
            </a:pPr>
            <a:r>
              <a:rPr lang="es-ES_tradnl" sz="2400"/>
              <a:t>Dos factores: trabajo y  tierra (L, T) </a:t>
            </a:r>
          </a:p>
          <a:p>
            <a:pPr marL="990600" lvl="1" indent="-533400">
              <a:buFontTx/>
              <a:buAutoNum type="arabicPeriod"/>
            </a:pPr>
            <a:r>
              <a:rPr lang="es-ES_tradnl" sz="2400"/>
              <a:t>Precio de los factores: w y r</a:t>
            </a:r>
          </a:p>
          <a:p>
            <a:pPr marL="990600" lvl="1" indent="-533400" algn="just">
              <a:buFontTx/>
              <a:buAutoNum type="arabicPeriod"/>
            </a:pPr>
            <a:r>
              <a:rPr lang="es-ES_tradnl" sz="2400">
                <a:cs typeface="Times New Roman" charset="0"/>
              </a:rPr>
              <a:t>Competencia perfecta mdos. de bienes y factores. </a:t>
            </a:r>
          </a:p>
          <a:p>
            <a:pPr marL="990600" lvl="1" indent="-533400" algn="just">
              <a:buFontTx/>
              <a:buNone/>
            </a:pPr>
            <a:r>
              <a:rPr lang="es-ES_tradnl" sz="2400">
                <a:cs typeface="Times New Roman" charset="0"/>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2327</TotalTime>
  <Words>2142</Words>
  <Application>Microsoft PowerPoint</Application>
  <PresentationFormat>On-screen Show (4:3)</PresentationFormat>
  <Paragraphs>329</Paragraphs>
  <Slides>34</Slides>
  <Notes>14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Diseño predeterminado</vt:lpstr>
      <vt:lpstr>Ecuación</vt:lpstr>
      <vt:lpstr>Equation</vt:lpstr>
      <vt:lpstr> 2.2 Teorías del Comercio Internacional   a) La ventaja comparativa</vt:lpstr>
      <vt:lpstr>Contenido</vt:lpstr>
      <vt:lpstr>Introducción. Origen de las ganancias del comercio para los países</vt:lpstr>
      <vt:lpstr>Contenido</vt:lpstr>
      <vt:lpstr>Conceptos</vt:lpstr>
      <vt:lpstr>Introducción. Ventaja comparativa</vt:lpstr>
      <vt:lpstr>Introducción.  Modelo de Ricardo</vt:lpstr>
      <vt:lpstr>Introducción. Modelo Heckscher-Ohlin</vt:lpstr>
      <vt:lpstr>1. Modelo de economía con dos factores Supuestos del modelo</vt:lpstr>
      <vt:lpstr>1. Modelo de economía con dos factores Supuestos del modelo</vt:lpstr>
      <vt:lpstr>1. Modelo de economía con dos factores Supuestos del modelo</vt:lpstr>
      <vt:lpstr>1. Modelo de economía con dos factores Supuestos del modelo</vt:lpstr>
      <vt:lpstr>1. Modelo de economía con dos factores Construcción de la FPP: Envolvente interior</vt:lpstr>
      <vt:lpstr>Relación entre cantidades producidas y dotaciones factoriales</vt:lpstr>
      <vt:lpstr>Slide 15</vt:lpstr>
      <vt:lpstr>2.1. Teorema de Rybczynski</vt:lpstr>
      <vt:lpstr>Relación entre precios de las mercancías y remuneración de factores</vt:lpstr>
      <vt:lpstr>Slide 18</vt:lpstr>
      <vt:lpstr>Slide 19</vt:lpstr>
      <vt:lpstr>Slide 20</vt:lpstr>
      <vt:lpstr>Slide 21</vt:lpstr>
      <vt:lpstr>2.3. Teorema de Heckscher-Ohlin Los efectos del comercio internacional</vt:lpstr>
      <vt:lpstr>Slide 23</vt:lpstr>
      <vt:lpstr>Slide 24</vt:lpstr>
      <vt:lpstr>Slide 25</vt:lpstr>
      <vt:lpstr>Slide 26</vt:lpstr>
      <vt:lpstr>2.3. Teorema de Heckscher-Ohlin</vt:lpstr>
      <vt:lpstr>2.4 Teorema de la igualación del precio de los factores</vt:lpstr>
      <vt:lpstr>2.4. Teorema de la igualación del precio de los factores</vt:lpstr>
      <vt:lpstr>2.4. Teorema de la igualación del precio de los factores</vt:lpstr>
      <vt:lpstr>2.4. Teorema de la Igualación del Precio de los Factores ¿Por qué no observamos IPF?</vt:lpstr>
      <vt:lpstr>2.4. Teorema de la igualación del precio de los factores ¿Por qué no observamos IPF? </vt:lpstr>
      <vt:lpstr>3. Evidencia empírica del modelo de HO</vt:lpstr>
      <vt:lpstr>Resumen Implicaciones del modelo de HO</vt:lpstr>
    </vt:vector>
  </TitlesOfParts>
  <Company>Matin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Modelo Heckscher-Ohlin</dc:title>
  <dc:creator>Martin</dc:creator>
  <cp:lastModifiedBy>Sony Customer</cp:lastModifiedBy>
  <cp:revision>129</cp:revision>
  <cp:lastPrinted>2002-10-28T18:01:59Z</cp:lastPrinted>
  <dcterms:created xsi:type="dcterms:W3CDTF">2002-10-20T12:12:40Z</dcterms:created>
  <dcterms:modified xsi:type="dcterms:W3CDTF">2011-10-07T13:16:43Z</dcterms:modified>
</cp:coreProperties>
</file>