
<file path=[Content_Types].xml><?xml version="1.0" encoding="utf-8"?>
<Types xmlns="http://schemas.openxmlformats.org/package/2006/content-types">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6" r:id="rId3"/>
    <p:sldId id="257" r:id="rId4"/>
    <p:sldId id="258" r:id="rId5"/>
    <p:sldId id="259" r:id="rId6"/>
    <p:sldId id="260" r:id="rId7"/>
    <p:sldId id="277" r:id="rId8"/>
    <p:sldId id="261" r:id="rId9"/>
    <p:sldId id="262" r:id="rId10"/>
    <p:sldId id="278" r:id="rId11"/>
    <p:sldId id="263" r:id="rId12"/>
    <p:sldId id="264" r:id="rId13"/>
    <p:sldId id="265" r:id="rId14"/>
    <p:sldId id="266" r:id="rId15"/>
    <p:sldId id="267" r:id="rId16"/>
    <p:sldId id="268" r:id="rId17"/>
    <p:sldId id="270" r:id="rId18"/>
    <p:sldId id="271" r:id="rId19"/>
    <p:sldId id="272" r:id="rId20"/>
    <p:sldId id="273" r:id="rId21"/>
    <p:sldId id="274" r:id="rId22"/>
    <p:sldId id="275" r:id="rId23"/>
  </p:sldIdLst>
  <p:sldSz cx="9144000" cy="6858000" type="screen4x3"/>
  <p:notesSz cx="6858000" cy="9144000"/>
  <p:defaultTextStyle>
    <a:defPPr>
      <a:defRPr lang="es-AR"/>
    </a:defPPr>
    <a:lvl1pPr algn="l" rtl="0" fontAlgn="base">
      <a:spcBef>
        <a:spcPct val="0"/>
      </a:spcBef>
      <a:spcAft>
        <a:spcPct val="0"/>
      </a:spcAft>
      <a:defRPr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kern="1200">
        <a:solidFill>
          <a:schemeClr val="tx1"/>
        </a:solidFill>
        <a:latin typeface="Times New Roman" panose="02020603050405020304" pitchFamily="18" charset="0"/>
        <a:ea typeface="+mn-ea"/>
        <a:cs typeface="+mn-cs"/>
      </a:defRPr>
    </a:lvl5pPr>
    <a:lvl6pPr marL="2286000" algn="l" defTabSz="914400" rtl="0" eaLnBrk="1" latinLnBrk="0" hangingPunct="1">
      <a:defRPr kern="1200">
        <a:solidFill>
          <a:schemeClr val="tx1"/>
        </a:solidFill>
        <a:latin typeface="Times New Roman" panose="02020603050405020304" pitchFamily="18" charset="0"/>
        <a:ea typeface="+mn-ea"/>
        <a:cs typeface="+mn-cs"/>
      </a:defRPr>
    </a:lvl6pPr>
    <a:lvl7pPr marL="2743200" algn="l" defTabSz="914400" rtl="0" eaLnBrk="1" latinLnBrk="0" hangingPunct="1">
      <a:defRPr kern="1200">
        <a:solidFill>
          <a:schemeClr val="tx1"/>
        </a:solidFill>
        <a:latin typeface="Times New Roman" panose="02020603050405020304" pitchFamily="18" charset="0"/>
        <a:ea typeface="+mn-ea"/>
        <a:cs typeface="+mn-cs"/>
      </a:defRPr>
    </a:lvl7pPr>
    <a:lvl8pPr marL="3200400" algn="l" defTabSz="914400" rtl="0" eaLnBrk="1" latinLnBrk="0" hangingPunct="1">
      <a:defRPr kern="1200">
        <a:solidFill>
          <a:schemeClr val="tx1"/>
        </a:solidFill>
        <a:latin typeface="Times New Roman" panose="02020603050405020304" pitchFamily="18" charset="0"/>
        <a:ea typeface="+mn-ea"/>
        <a:cs typeface="+mn-cs"/>
      </a:defRPr>
    </a:lvl8pPr>
    <a:lvl9pPr marL="3657600" algn="l" defTabSz="914400" rtl="0" eaLnBrk="1" latinLnBrk="0" hangingPunct="1">
      <a:defRPr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6" d="100"/>
          <a:sy n="126" d="100"/>
        </p:scale>
        <p:origin x="368" y="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AR"/>
          </a:p>
        </p:txBody>
      </p:sp>
      <p:sp>
        <p:nvSpPr>
          <p:cNvPr id="4" name="Rectangle 4"/>
          <p:cNvSpPr>
            <a:spLocks noGrp="1" noChangeArrowheads="1"/>
          </p:cNvSpPr>
          <p:nvPr>
            <p:ph type="dt" sz="half" idx="10"/>
          </p:nvPr>
        </p:nvSpPr>
        <p:spPr>
          <a:ln/>
        </p:spPr>
        <p:txBody>
          <a:bodyPr/>
          <a:lstStyle>
            <a:lvl1pPr>
              <a:defRPr/>
            </a:lvl1pPr>
          </a:lstStyle>
          <a:p>
            <a:pPr>
              <a:defRPr/>
            </a:pPr>
            <a:endParaRPr lang="es-AR"/>
          </a:p>
        </p:txBody>
      </p:sp>
      <p:sp>
        <p:nvSpPr>
          <p:cNvPr id="5" name="Rectangle 5"/>
          <p:cNvSpPr>
            <a:spLocks noGrp="1" noChangeArrowheads="1"/>
          </p:cNvSpPr>
          <p:nvPr>
            <p:ph type="ftr" sz="quarter" idx="11"/>
          </p:nvPr>
        </p:nvSpPr>
        <p:spPr>
          <a:ln/>
        </p:spPr>
        <p:txBody>
          <a:bodyPr/>
          <a:lstStyle>
            <a:lvl1pPr>
              <a:defRPr/>
            </a:lvl1pPr>
          </a:lstStyle>
          <a:p>
            <a:pPr>
              <a:defRPr/>
            </a:pPr>
            <a:endParaRPr lang="es-AR"/>
          </a:p>
        </p:txBody>
      </p:sp>
      <p:sp>
        <p:nvSpPr>
          <p:cNvPr id="6" name="Rectangle 6"/>
          <p:cNvSpPr>
            <a:spLocks noGrp="1" noChangeArrowheads="1"/>
          </p:cNvSpPr>
          <p:nvPr>
            <p:ph type="sldNum" sz="quarter" idx="12"/>
          </p:nvPr>
        </p:nvSpPr>
        <p:spPr>
          <a:ln/>
        </p:spPr>
        <p:txBody>
          <a:bodyPr/>
          <a:lstStyle>
            <a:lvl1pPr>
              <a:defRPr/>
            </a:lvl1pPr>
          </a:lstStyle>
          <a:p>
            <a:fld id="{3842E202-70D9-427F-9E63-F869FE1E8332}" type="slidenum">
              <a:rPr lang="es-AR" altLang="en-US"/>
              <a:pPr/>
              <a:t>‹Nº›</a:t>
            </a:fld>
            <a:endParaRPr lang="es-AR" altLang="en-US"/>
          </a:p>
        </p:txBody>
      </p:sp>
    </p:spTree>
    <p:extLst>
      <p:ext uri="{BB962C8B-B14F-4D97-AF65-F5344CB8AC3E}">
        <p14:creationId xmlns:p14="http://schemas.microsoft.com/office/powerpoint/2010/main" val="1352611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Rectangle 4"/>
          <p:cNvSpPr>
            <a:spLocks noGrp="1" noChangeArrowheads="1"/>
          </p:cNvSpPr>
          <p:nvPr>
            <p:ph type="dt" sz="half" idx="10"/>
          </p:nvPr>
        </p:nvSpPr>
        <p:spPr>
          <a:ln/>
        </p:spPr>
        <p:txBody>
          <a:bodyPr/>
          <a:lstStyle>
            <a:lvl1pPr>
              <a:defRPr/>
            </a:lvl1pPr>
          </a:lstStyle>
          <a:p>
            <a:pPr>
              <a:defRPr/>
            </a:pPr>
            <a:endParaRPr lang="es-AR"/>
          </a:p>
        </p:txBody>
      </p:sp>
      <p:sp>
        <p:nvSpPr>
          <p:cNvPr id="5" name="Rectangle 5"/>
          <p:cNvSpPr>
            <a:spLocks noGrp="1" noChangeArrowheads="1"/>
          </p:cNvSpPr>
          <p:nvPr>
            <p:ph type="ftr" sz="quarter" idx="11"/>
          </p:nvPr>
        </p:nvSpPr>
        <p:spPr>
          <a:ln/>
        </p:spPr>
        <p:txBody>
          <a:bodyPr/>
          <a:lstStyle>
            <a:lvl1pPr>
              <a:defRPr/>
            </a:lvl1pPr>
          </a:lstStyle>
          <a:p>
            <a:pPr>
              <a:defRPr/>
            </a:pPr>
            <a:endParaRPr lang="es-AR"/>
          </a:p>
        </p:txBody>
      </p:sp>
      <p:sp>
        <p:nvSpPr>
          <p:cNvPr id="6" name="Rectangle 6"/>
          <p:cNvSpPr>
            <a:spLocks noGrp="1" noChangeArrowheads="1"/>
          </p:cNvSpPr>
          <p:nvPr>
            <p:ph type="sldNum" sz="quarter" idx="12"/>
          </p:nvPr>
        </p:nvSpPr>
        <p:spPr>
          <a:ln/>
        </p:spPr>
        <p:txBody>
          <a:bodyPr/>
          <a:lstStyle>
            <a:lvl1pPr>
              <a:defRPr/>
            </a:lvl1pPr>
          </a:lstStyle>
          <a:p>
            <a:fld id="{CD7C68D9-4CEF-4C2A-9F11-8995E44DF4A9}" type="slidenum">
              <a:rPr lang="es-AR" altLang="en-US"/>
              <a:pPr/>
              <a:t>‹Nº›</a:t>
            </a:fld>
            <a:endParaRPr lang="es-AR" altLang="en-US"/>
          </a:p>
        </p:txBody>
      </p:sp>
    </p:spTree>
    <p:extLst>
      <p:ext uri="{BB962C8B-B14F-4D97-AF65-F5344CB8AC3E}">
        <p14:creationId xmlns:p14="http://schemas.microsoft.com/office/powerpoint/2010/main" val="3439432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Rectangle 4"/>
          <p:cNvSpPr>
            <a:spLocks noGrp="1" noChangeArrowheads="1"/>
          </p:cNvSpPr>
          <p:nvPr>
            <p:ph type="dt" sz="half" idx="10"/>
          </p:nvPr>
        </p:nvSpPr>
        <p:spPr>
          <a:ln/>
        </p:spPr>
        <p:txBody>
          <a:bodyPr/>
          <a:lstStyle>
            <a:lvl1pPr>
              <a:defRPr/>
            </a:lvl1pPr>
          </a:lstStyle>
          <a:p>
            <a:pPr>
              <a:defRPr/>
            </a:pPr>
            <a:endParaRPr lang="es-AR"/>
          </a:p>
        </p:txBody>
      </p:sp>
      <p:sp>
        <p:nvSpPr>
          <p:cNvPr id="5" name="Rectangle 5"/>
          <p:cNvSpPr>
            <a:spLocks noGrp="1" noChangeArrowheads="1"/>
          </p:cNvSpPr>
          <p:nvPr>
            <p:ph type="ftr" sz="quarter" idx="11"/>
          </p:nvPr>
        </p:nvSpPr>
        <p:spPr>
          <a:ln/>
        </p:spPr>
        <p:txBody>
          <a:bodyPr/>
          <a:lstStyle>
            <a:lvl1pPr>
              <a:defRPr/>
            </a:lvl1pPr>
          </a:lstStyle>
          <a:p>
            <a:pPr>
              <a:defRPr/>
            </a:pPr>
            <a:endParaRPr lang="es-AR"/>
          </a:p>
        </p:txBody>
      </p:sp>
      <p:sp>
        <p:nvSpPr>
          <p:cNvPr id="6" name="Rectangle 6"/>
          <p:cNvSpPr>
            <a:spLocks noGrp="1" noChangeArrowheads="1"/>
          </p:cNvSpPr>
          <p:nvPr>
            <p:ph type="sldNum" sz="quarter" idx="12"/>
          </p:nvPr>
        </p:nvSpPr>
        <p:spPr>
          <a:ln/>
        </p:spPr>
        <p:txBody>
          <a:bodyPr/>
          <a:lstStyle>
            <a:lvl1pPr>
              <a:defRPr/>
            </a:lvl1pPr>
          </a:lstStyle>
          <a:p>
            <a:fld id="{278041F5-6302-48A8-BA99-9B045BCE1A56}" type="slidenum">
              <a:rPr lang="es-AR" altLang="en-US"/>
              <a:pPr/>
              <a:t>‹Nº›</a:t>
            </a:fld>
            <a:endParaRPr lang="es-AR" altLang="en-US"/>
          </a:p>
        </p:txBody>
      </p:sp>
    </p:spTree>
    <p:extLst>
      <p:ext uri="{BB962C8B-B14F-4D97-AF65-F5344CB8AC3E}">
        <p14:creationId xmlns:p14="http://schemas.microsoft.com/office/powerpoint/2010/main" val="3186860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Rectangle 4"/>
          <p:cNvSpPr>
            <a:spLocks noGrp="1" noChangeArrowheads="1"/>
          </p:cNvSpPr>
          <p:nvPr>
            <p:ph type="dt" sz="half" idx="10"/>
          </p:nvPr>
        </p:nvSpPr>
        <p:spPr>
          <a:ln/>
        </p:spPr>
        <p:txBody>
          <a:bodyPr/>
          <a:lstStyle>
            <a:lvl1pPr>
              <a:defRPr/>
            </a:lvl1pPr>
          </a:lstStyle>
          <a:p>
            <a:pPr>
              <a:defRPr/>
            </a:pPr>
            <a:endParaRPr lang="es-AR"/>
          </a:p>
        </p:txBody>
      </p:sp>
      <p:sp>
        <p:nvSpPr>
          <p:cNvPr id="5" name="Rectangle 5"/>
          <p:cNvSpPr>
            <a:spLocks noGrp="1" noChangeArrowheads="1"/>
          </p:cNvSpPr>
          <p:nvPr>
            <p:ph type="ftr" sz="quarter" idx="11"/>
          </p:nvPr>
        </p:nvSpPr>
        <p:spPr>
          <a:ln/>
        </p:spPr>
        <p:txBody>
          <a:bodyPr/>
          <a:lstStyle>
            <a:lvl1pPr>
              <a:defRPr/>
            </a:lvl1pPr>
          </a:lstStyle>
          <a:p>
            <a:pPr>
              <a:defRPr/>
            </a:pPr>
            <a:endParaRPr lang="es-AR"/>
          </a:p>
        </p:txBody>
      </p:sp>
      <p:sp>
        <p:nvSpPr>
          <p:cNvPr id="6" name="Rectangle 6"/>
          <p:cNvSpPr>
            <a:spLocks noGrp="1" noChangeArrowheads="1"/>
          </p:cNvSpPr>
          <p:nvPr>
            <p:ph type="sldNum" sz="quarter" idx="12"/>
          </p:nvPr>
        </p:nvSpPr>
        <p:spPr>
          <a:ln/>
        </p:spPr>
        <p:txBody>
          <a:bodyPr/>
          <a:lstStyle>
            <a:lvl1pPr>
              <a:defRPr/>
            </a:lvl1pPr>
          </a:lstStyle>
          <a:p>
            <a:fld id="{82598EEF-43BD-4EF8-9D0D-81931F7F7523}" type="slidenum">
              <a:rPr lang="es-AR" altLang="en-US"/>
              <a:pPr/>
              <a:t>‹Nº›</a:t>
            </a:fld>
            <a:endParaRPr lang="es-AR" altLang="en-US"/>
          </a:p>
        </p:txBody>
      </p:sp>
    </p:spTree>
    <p:extLst>
      <p:ext uri="{BB962C8B-B14F-4D97-AF65-F5344CB8AC3E}">
        <p14:creationId xmlns:p14="http://schemas.microsoft.com/office/powerpoint/2010/main" val="3667957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AR"/>
          </a:p>
        </p:txBody>
      </p:sp>
      <p:sp>
        <p:nvSpPr>
          <p:cNvPr id="5" name="Rectangle 5"/>
          <p:cNvSpPr>
            <a:spLocks noGrp="1" noChangeArrowheads="1"/>
          </p:cNvSpPr>
          <p:nvPr>
            <p:ph type="ftr" sz="quarter" idx="11"/>
          </p:nvPr>
        </p:nvSpPr>
        <p:spPr>
          <a:ln/>
        </p:spPr>
        <p:txBody>
          <a:bodyPr/>
          <a:lstStyle>
            <a:lvl1pPr>
              <a:defRPr/>
            </a:lvl1pPr>
          </a:lstStyle>
          <a:p>
            <a:pPr>
              <a:defRPr/>
            </a:pPr>
            <a:endParaRPr lang="es-AR"/>
          </a:p>
        </p:txBody>
      </p:sp>
      <p:sp>
        <p:nvSpPr>
          <p:cNvPr id="6" name="Rectangle 6"/>
          <p:cNvSpPr>
            <a:spLocks noGrp="1" noChangeArrowheads="1"/>
          </p:cNvSpPr>
          <p:nvPr>
            <p:ph type="sldNum" sz="quarter" idx="12"/>
          </p:nvPr>
        </p:nvSpPr>
        <p:spPr>
          <a:ln/>
        </p:spPr>
        <p:txBody>
          <a:bodyPr/>
          <a:lstStyle>
            <a:lvl1pPr>
              <a:defRPr/>
            </a:lvl1pPr>
          </a:lstStyle>
          <a:p>
            <a:fld id="{460068CE-8AF9-4764-9365-BDC2E6C15586}" type="slidenum">
              <a:rPr lang="es-AR" altLang="en-US"/>
              <a:pPr/>
              <a:t>‹Nº›</a:t>
            </a:fld>
            <a:endParaRPr lang="es-AR" altLang="en-US"/>
          </a:p>
        </p:txBody>
      </p:sp>
    </p:spTree>
    <p:extLst>
      <p:ext uri="{BB962C8B-B14F-4D97-AF65-F5344CB8AC3E}">
        <p14:creationId xmlns:p14="http://schemas.microsoft.com/office/powerpoint/2010/main" val="4083417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Rectangle 4"/>
          <p:cNvSpPr>
            <a:spLocks noGrp="1" noChangeArrowheads="1"/>
          </p:cNvSpPr>
          <p:nvPr>
            <p:ph type="dt" sz="half" idx="10"/>
          </p:nvPr>
        </p:nvSpPr>
        <p:spPr>
          <a:ln/>
        </p:spPr>
        <p:txBody>
          <a:bodyPr/>
          <a:lstStyle>
            <a:lvl1pPr>
              <a:defRPr/>
            </a:lvl1pPr>
          </a:lstStyle>
          <a:p>
            <a:pPr>
              <a:defRPr/>
            </a:pPr>
            <a:endParaRPr lang="es-AR"/>
          </a:p>
        </p:txBody>
      </p:sp>
      <p:sp>
        <p:nvSpPr>
          <p:cNvPr id="6" name="Rectangle 5"/>
          <p:cNvSpPr>
            <a:spLocks noGrp="1" noChangeArrowheads="1"/>
          </p:cNvSpPr>
          <p:nvPr>
            <p:ph type="ftr" sz="quarter" idx="11"/>
          </p:nvPr>
        </p:nvSpPr>
        <p:spPr>
          <a:ln/>
        </p:spPr>
        <p:txBody>
          <a:bodyPr/>
          <a:lstStyle>
            <a:lvl1pPr>
              <a:defRPr/>
            </a:lvl1pPr>
          </a:lstStyle>
          <a:p>
            <a:pPr>
              <a:defRPr/>
            </a:pPr>
            <a:endParaRPr lang="es-AR"/>
          </a:p>
        </p:txBody>
      </p:sp>
      <p:sp>
        <p:nvSpPr>
          <p:cNvPr id="7" name="Rectangle 6"/>
          <p:cNvSpPr>
            <a:spLocks noGrp="1" noChangeArrowheads="1"/>
          </p:cNvSpPr>
          <p:nvPr>
            <p:ph type="sldNum" sz="quarter" idx="12"/>
          </p:nvPr>
        </p:nvSpPr>
        <p:spPr>
          <a:ln/>
        </p:spPr>
        <p:txBody>
          <a:bodyPr/>
          <a:lstStyle>
            <a:lvl1pPr>
              <a:defRPr/>
            </a:lvl1pPr>
          </a:lstStyle>
          <a:p>
            <a:fld id="{C13954CF-C06A-418A-9CB0-4769DB4C590B}" type="slidenum">
              <a:rPr lang="es-AR" altLang="en-US"/>
              <a:pPr/>
              <a:t>‹Nº›</a:t>
            </a:fld>
            <a:endParaRPr lang="es-AR" altLang="en-US"/>
          </a:p>
        </p:txBody>
      </p:sp>
    </p:spTree>
    <p:extLst>
      <p:ext uri="{BB962C8B-B14F-4D97-AF65-F5344CB8AC3E}">
        <p14:creationId xmlns:p14="http://schemas.microsoft.com/office/powerpoint/2010/main" val="3528417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7" name="Rectangle 4"/>
          <p:cNvSpPr>
            <a:spLocks noGrp="1" noChangeArrowheads="1"/>
          </p:cNvSpPr>
          <p:nvPr>
            <p:ph type="dt" sz="half" idx="10"/>
          </p:nvPr>
        </p:nvSpPr>
        <p:spPr>
          <a:ln/>
        </p:spPr>
        <p:txBody>
          <a:bodyPr/>
          <a:lstStyle>
            <a:lvl1pPr>
              <a:defRPr/>
            </a:lvl1pPr>
          </a:lstStyle>
          <a:p>
            <a:pPr>
              <a:defRPr/>
            </a:pPr>
            <a:endParaRPr lang="es-AR"/>
          </a:p>
        </p:txBody>
      </p:sp>
      <p:sp>
        <p:nvSpPr>
          <p:cNvPr id="8" name="Rectangle 5"/>
          <p:cNvSpPr>
            <a:spLocks noGrp="1" noChangeArrowheads="1"/>
          </p:cNvSpPr>
          <p:nvPr>
            <p:ph type="ftr" sz="quarter" idx="11"/>
          </p:nvPr>
        </p:nvSpPr>
        <p:spPr>
          <a:ln/>
        </p:spPr>
        <p:txBody>
          <a:bodyPr/>
          <a:lstStyle>
            <a:lvl1pPr>
              <a:defRPr/>
            </a:lvl1pPr>
          </a:lstStyle>
          <a:p>
            <a:pPr>
              <a:defRPr/>
            </a:pPr>
            <a:endParaRPr lang="es-AR"/>
          </a:p>
        </p:txBody>
      </p:sp>
      <p:sp>
        <p:nvSpPr>
          <p:cNvPr id="9" name="Rectangle 6"/>
          <p:cNvSpPr>
            <a:spLocks noGrp="1" noChangeArrowheads="1"/>
          </p:cNvSpPr>
          <p:nvPr>
            <p:ph type="sldNum" sz="quarter" idx="12"/>
          </p:nvPr>
        </p:nvSpPr>
        <p:spPr>
          <a:ln/>
        </p:spPr>
        <p:txBody>
          <a:bodyPr/>
          <a:lstStyle>
            <a:lvl1pPr>
              <a:defRPr/>
            </a:lvl1pPr>
          </a:lstStyle>
          <a:p>
            <a:fld id="{872EB701-705B-4773-9ABB-2E672622093D}" type="slidenum">
              <a:rPr lang="es-AR" altLang="en-US"/>
              <a:pPr/>
              <a:t>‹Nº›</a:t>
            </a:fld>
            <a:endParaRPr lang="es-AR" altLang="en-US"/>
          </a:p>
        </p:txBody>
      </p:sp>
    </p:spTree>
    <p:extLst>
      <p:ext uri="{BB962C8B-B14F-4D97-AF65-F5344CB8AC3E}">
        <p14:creationId xmlns:p14="http://schemas.microsoft.com/office/powerpoint/2010/main" val="19158638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Rectangle 4"/>
          <p:cNvSpPr>
            <a:spLocks noGrp="1" noChangeArrowheads="1"/>
          </p:cNvSpPr>
          <p:nvPr>
            <p:ph type="dt" sz="half" idx="10"/>
          </p:nvPr>
        </p:nvSpPr>
        <p:spPr>
          <a:ln/>
        </p:spPr>
        <p:txBody>
          <a:bodyPr/>
          <a:lstStyle>
            <a:lvl1pPr>
              <a:defRPr/>
            </a:lvl1pPr>
          </a:lstStyle>
          <a:p>
            <a:pPr>
              <a:defRPr/>
            </a:pPr>
            <a:endParaRPr lang="es-AR"/>
          </a:p>
        </p:txBody>
      </p:sp>
      <p:sp>
        <p:nvSpPr>
          <p:cNvPr id="4" name="Rectangle 5"/>
          <p:cNvSpPr>
            <a:spLocks noGrp="1" noChangeArrowheads="1"/>
          </p:cNvSpPr>
          <p:nvPr>
            <p:ph type="ftr" sz="quarter" idx="11"/>
          </p:nvPr>
        </p:nvSpPr>
        <p:spPr>
          <a:ln/>
        </p:spPr>
        <p:txBody>
          <a:bodyPr/>
          <a:lstStyle>
            <a:lvl1pPr>
              <a:defRPr/>
            </a:lvl1pPr>
          </a:lstStyle>
          <a:p>
            <a:pPr>
              <a:defRPr/>
            </a:pPr>
            <a:endParaRPr lang="es-AR"/>
          </a:p>
        </p:txBody>
      </p:sp>
      <p:sp>
        <p:nvSpPr>
          <p:cNvPr id="5" name="Rectangle 6"/>
          <p:cNvSpPr>
            <a:spLocks noGrp="1" noChangeArrowheads="1"/>
          </p:cNvSpPr>
          <p:nvPr>
            <p:ph type="sldNum" sz="quarter" idx="12"/>
          </p:nvPr>
        </p:nvSpPr>
        <p:spPr>
          <a:ln/>
        </p:spPr>
        <p:txBody>
          <a:bodyPr/>
          <a:lstStyle>
            <a:lvl1pPr>
              <a:defRPr/>
            </a:lvl1pPr>
          </a:lstStyle>
          <a:p>
            <a:fld id="{1D9B1293-688D-4B34-9A67-727E260B5C7A}" type="slidenum">
              <a:rPr lang="es-AR" altLang="en-US"/>
              <a:pPr/>
              <a:t>‹Nº›</a:t>
            </a:fld>
            <a:endParaRPr lang="es-AR" altLang="en-US"/>
          </a:p>
        </p:txBody>
      </p:sp>
    </p:spTree>
    <p:extLst>
      <p:ext uri="{BB962C8B-B14F-4D97-AF65-F5344CB8AC3E}">
        <p14:creationId xmlns:p14="http://schemas.microsoft.com/office/powerpoint/2010/main" val="4109965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AR"/>
          </a:p>
        </p:txBody>
      </p:sp>
      <p:sp>
        <p:nvSpPr>
          <p:cNvPr id="3" name="Rectangle 5"/>
          <p:cNvSpPr>
            <a:spLocks noGrp="1" noChangeArrowheads="1"/>
          </p:cNvSpPr>
          <p:nvPr>
            <p:ph type="ftr" sz="quarter" idx="11"/>
          </p:nvPr>
        </p:nvSpPr>
        <p:spPr>
          <a:ln/>
        </p:spPr>
        <p:txBody>
          <a:bodyPr/>
          <a:lstStyle>
            <a:lvl1pPr>
              <a:defRPr/>
            </a:lvl1pPr>
          </a:lstStyle>
          <a:p>
            <a:pPr>
              <a:defRPr/>
            </a:pPr>
            <a:endParaRPr lang="es-AR"/>
          </a:p>
        </p:txBody>
      </p:sp>
      <p:sp>
        <p:nvSpPr>
          <p:cNvPr id="4" name="Rectangle 6"/>
          <p:cNvSpPr>
            <a:spLocks noGrp="1" noChangeArrowheads="1"/>
          </p:cNvSpPr>
          <p:nvPr>
            <p:ph type="sldNum" sz="quarter" idx="12"/>
          </p:nvPr>
        </p:nvSpPr>
        <p:spPr>
          <a:ln/>
        </p:spPr>
        <p:txBody>
          <a:bodyPr/>
          <a:lstStyle>
            <a:lvl1pPr>
              <a:defRPr/>
            </a:lvl1pPr>
          </a:lstStyle>
          <a:p>
            <a:fld id="{060B76DC-C78A-4E88-ACB5-60C646EF75AC}" type="slidenum">
              <a:rPr lang="es-AR" altLang="en-US"/>
              <a:pPr/>
              <a:t>‹Nº›</a:t>
            </a:fld>
            <a:endParaRPr lang="es-AR" altLang="en-US"/>
          </a:p>
        </p:txBody>
      </p:sp>
    </p:spTree>
    <p:extLst>
      <p:ext uri="{BB962C8B-B14F-4D97-AF65-F5344CB8AC3E}">
        <p14:creationId xmlns:p14="http://schemas.microsoft.com/office/powerpoint/2010/main" val="4017609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AR"/>
          </a:p>
        </p:txBody>
      </p:sp>
      <p:sp>
        <p:nvSpPr>
          <p:cNvPr id="6" name="Rectangle 5"/>
          <p:cNvSpPr>
            <a:spLocks noGrp="1" noChangeArrowheads="1"/>
          </p:cNvSpPr>
          <p:nvPr>
            <p:ph type="ftr" sz="quarter" idx="11"/>
          </p:nvPr>
        </p:nvSpPr>
        <p:spPr>
          <a:ln/>
        </p:spPr>
        <p:txBody>
          <a:bodyPr/>
          <a:lstStyle>
            <a:lvl1pPr>
              <a:defRPr/>
            </a:lvl1pPr>
          </a:lstStyle>
          <a:p>
            <a:pPr>
              <a:defRPr/>
            </a:pPr>
            <a:endParaRPr lang="es-AR"/>
          </a:p>
        </p:txBody>
      </p:sp>
      <p:sp>
        <p:nvSpPr>
          <p:cNvPr id="7" name="Rectangle 6"/>
          <p:cNvSpPr>
            <a:spLocks noGrp="1" noChangeArrowheads="1"/>
          </p:cNvSpPr>
          <p:nvPr>
            <p:ph type="sldNum" sz="quarter" idx="12"/>
          </p:nvPr>
        </p:nvSpPr>
        <p:spPr>
          <a:ln/>
        </p:spPr>
        <p:txBody>
          <a:bodyPr/>
          <a:lstStyle>
            <a:lvl1pPr>
              <a:defRPr/>
            </a:lvl1pPr>
          </a:lstStyle>
          <a:p>
            <a:fld id="{5294619F-A93C-44FA-9C47-467623BD1A1D}" type="slidenum">
              <a:rPr lang="es-AR" altLang="en-US"/>
              <a:pPr/>
              <a:t>‹Nº›</a:t>
            </a:fld>
            <a:endParaRPr lang="es-AR" altLang="en-US"/>
          </a:p>
        </p:txBody>
      </p:sp>
    </p:spTree>
    <p:extLst>
      <p:ext uri="{BB962C8B-B14F-4D97-AF65-F5344CB8AC3E}">
        <p14:creationId xmlns:p14="http://schemas.microsoft.com/office/powerpoint/2010/main" val="2373582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AR"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AR"/>
          </a:p>
        </p:txBody>
      </p:sp>
      <p:sp>
        <p:nvSpPr>
          <p:cNvPr id="6" name="Rectangle 5"/>
          <p:cNvSpPr>
            <a:spLocks noGrp="1" noChangeArrowheads="1"/>
          </p:cNvSpPr>
          <p:nvPr>
            <p:ph type="ftr" sz="quarter" idx="11"/>
          </p:nvPr>
        </p:nvSpPr>
        <p:spPr>
          <a:ln/>
        </p:spPr>
        <p:txBody>
          <a:bodyPr/>
          <a:lstStyle>
            <a:lvl1pPr>
              <a:defRPr/>
            </a:lvl1pPr>
          </a:lstStyle>
          <a:p>
            <a:pPr>
              <a:defRPr/>
            </a:pPr>
            <a:endParaRPr lang="es-AR"/>
          </a:p>
        </p:txBody>
      </p:sp>
      <p:sp>
        <p:nvSpPr>
          <p:cNvPr id="7" name="Rectangle 6"/>
          <p:cNvSpPr>
            <a:spLocks noGrp="1" noChangeArrowheads="1"/>
          </p:cNvSpPr>
          <p:nvPr>
            <p:ph type="sldNum" sz="quarter" idx="12"/>
          </p:nvPr>
        </p:nvSpPr>
        <p:spPr>
          <a:ln/>
        </p:spPr>
        <p:txBody>
          <a:bodyPr/>
          <a:lstStyle>
            <a:lvl1pPr>
              <a:defRPr/>
            </a:lvl1pPr>
          </a:lstStyle>
          <a:p>
            <a:fld id="{D0CE9819-DC67-4A45-B9DA-CD17C154BBB6}" type="slidenum">
              <a:rPr lang="es-AR" altLang="en-US"/>
              <a:pPr/>
              <a:t>‹Nº›</a:t>
            </a:fld>
            <a:endParaRPr lang="es-AR" altLang="en-US"/>
          </a:p>
        </p:txBody>
      </p:sp>
    </p:spTree>
    <p:extLst>
      <p:ext uri="{BB962C8B-B14F-4D97-AF65-F5344CB8AC3E}">
        <p14:creationId xmlns:p14="http://schemas.microsoft.com/office/powerpoint/2010/main" val="1046197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AR" altLang="en-US"/>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AR" altLang="en-US"/>
              <a:t>Haga clic para modificar el estilo de texto del patrón</a:t>
            </a:r>
          </a:p>
          <a:p>
            <a:pPr lvl="1"/>
            <a:r>
              <a:rPr lang="es-AR" altLang="en-US"/>
              <a:t>Segundo nivel</a:t>
            </a:r>
          </a:p>
          <a:p>
            <a:pPr lvl="2"/>
            <a:r>
              <a:rPr lang="es-AR" altLang="en-US"/>
              <a:t>Tercer nivel</a:t>
            </a:r>
          </a:p>
          <a:p>
            <a:pPr lvl="3"/>
            <a:r>
              <a:rPr lang="es-AR" altLang="en-US"/>
              <a:t>Cuarto nivel</a:t>
            </a:r>
          </a:p>
          <a:p>
            <a:pPr lvl="4"/>
            <a:r>
              <a:rPr lang="es-AR" altLang="en-US"/>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s-A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s-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panose="020B0604020202020204" pitchFamily="34" charset="0"/>
              </a:defRPr>
            </a:lvl1pPr>
          </a:lstStyle>
          <a:p>
            <a:fld id="{68A36DE2-D15C-49F0-9D55-8D23166EBD7D}" type="slidenum">
              <a:rPr lang="es-AR" altLang="en-US"/>
              <a:pPr/>
              <a:t>‹Nº›</a:t>
            </a:fld>
            <a:endParaRPr lang="es-AR"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r>
              <a:rPr lang="es-AR" altLang="en-US" sz="4000" dirty="0"/>
              <a:t>METODOS ECONOMETRICOS</a:t>
            </a:r>
            <a:br>
              <a:rPr lang="es-AR" altLang="en-US" sz="4000" dirty="0"/>
            </a:br>
            <a:br>
              <a:rPr lang="es-AR" altLang="en-US" sz="4000" dirty="0"/>
            </a:br>
            <a:r>
              <a:rPr lang="es-AR" altLang="en-US" sz="4000" dirty="0"/>
              <a:t>Datos de Panel</a:t>
            </a:r>
            <a:br>
              <a:rPr lang="es-AR" altLang="en-US" sz="4000" dirty="0"/>
            </a:br>
            <a:r>
              <a:rPr lang="es-AR" altLang="en-US" sz="4000" dirty="0"/>
              <a:t>Introducción a</a:t>
            </a:r>
            <a:br>
              <a:rPr lang="es-AR" altLang="en-US" sz="4000" dirty="0"/>
            </a:br>
            <a:r>
              <a:rPr lang="es-AR" altLang="en-US" sz="4000" dirty="0"/>
              <a:t>Efectos Fijos</a:t>
            </a:r>
            <a:br>
              <a:rPr lang="es-AR" altLang="en-US" sz="4000" dirty="0"/>
            </a:br>
            <a:r>
              <a:rPr lang="es-AR" altLang="en-US" sz="4000" dirty="0"/>
              <a:t>Efectos Aleatorios</a:t>
            </a:r>
            <a:br>
              <a:rPr lang="es-AR" altLang="en-US" sz="4000" dirty="0"/>
            </a:br>
            <a:endParaRPr lang="es-AR" altLang="en-US" sz="4000" dirty="0"/>
          </a:p>
        </p:txBody>
      </p:sp>
      <p:sp>
        <p:nvSpPr>
          <p:cNvPr id="2051" name="Rectangle 3"/>
          <p:cNvSpPr>
            <a:spLocks noGrp="1" noChangeArrowheads="1"/>
          </p:cNvSpPr>
          <p:nvPr>
            <p:ph type="subTitle" idx="1"/>
          </p:nvPr>
        </p:nvSpPr>
        <p:spPr>
          <a:xfrm>
            <a:off x="1447800" y="4724400"/>
            <a:ext cx="6400800" cy="1752600"/>
          </a:xfrm>
        </p:spPr>
        <p:txBody>
          <a:bodyPr/>
          <a:lstStyle/>
          <a:p>
            <a:pPr eaLnBrk="1" hangingPunct="1"/>
            <a:r>
              <a:rPr lang="es-ES" altLang="en-US" dirty="0"/>
              <a:t>Daniel Lema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endParaRPr lang="es-ES" altLang="en-US"/>
          </a:p>
        </p:txBody>
      </p:sp>
      <p:sp>
        <p:nvSpPr>
          <p:cNvPr id="11267" name="Rectangle 3"/>
          <p:cNvSpPr>
            <a:spLocks noGrp="1" noChangeArrowheads="1"/>
          </p:cNvSpPr>
          <p:nvPr>
            <p:ph type="body" idx="1"/>
          </p:nvPr>
        </p:nvSpPr>
        <p:spPr/>
        <p:txBody>
          <a:bodyPr/>
          <a:lstStyle/>
          <a:p>
            <a:pPr eaLnBrk="1" hangingPunct="1"/>
            <a:r>
              <a:rPr lang="es-AR" altLang="en-US"/>
              <a:t>El intercepto reportado en FE es el promedio de las ai estimadas</a:t>
            </a:r>
          </a:p>
          <a:p>
            <a:pPr eaLnBrk="1" hangingPunct="1"/>
            <a:endParaRPr lang="es-E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s-AR" altLang="en-US"/>
              <a:t>FE o Primeras Diferencias?</a:t>
            </a:r>
            <a:endParaRPr lang="es-ES" altLang="en-US"/>
          </a:p>
        </p:txBody>
      </p:sp>
      <p:sp>
        <p:nvSpPr>
          <p:cNvPr id="12291" name="Rectangle 3"/>
          <p:cNvSpPr>
            <a:spLocks noGrp="1" noChangeArrowheads="1"/>
          </p:cNvSpPr>
          <p:nvPr>
            <p:ph type="body" idx="1"/>
          </p:nvPr>
        </p:nvSpPr>
        <p:spPr/>
        <p:txBody>
          <a:bodyPr/>
          <a:lstStyle/>
          <a:p>
            <a:pPr eaLnBrk="1" hangingPunct="1">
              <a:lnSpc>
                <a:spcPct val="90000"/>
              </a:lnSpc>
            </a:pPr>
            <a:r>
              <a:rPr lang="es-AR" altLang="en-US"/>
              <a:t>Si T=2 es indiferente</a:t>
            </a:r>
          </a:p>
          <a:p>
            <a:pPr eaLnBrk="1" hangingPunct="1">
              <a:lnSpc>
                <a:spcPct val="90000"/>
              </a:lnSpc>
            </a:pPr>
            <a:r>
              <a:rPr lang="es-AR" altLang="en-US"/>
              <a:t>Si T es mayor a 2 los estimadores no son iguales.</a:t>
            </a:r>
          </a:p>
          <a:p>
            <a:pPr eaLnBrk="1" hangingPunct="1">
              <a:lnSpc>
                <a:spcPct val="90000"/>
              </a:lnSpc>
            </a:pPr>
            <a:r>
              <a:rPr lang="es-AR" altLang="en-US"/>
              <a:t>Ambos son insesgados</a:t>
            </a:r>
          </a:p>
          <a:p>
            <a:pPr eaLnBrk="1" hangingPunct="1">
              <a:lnSpc>
                <a:spcPct val="90000"/>
              </a:lnSpc>
            </a:pPr>
            <a:r>
              <a:rPr lang="es-AR" altLang="en-US"/>
              <a:t>Ambos son consistentes (con T fijo cuando N tiende a infinito)</a:t>
            </a:r>
          </a:p>
          <a:p>
            <a:pPr eaLnBrk="1" hangingPunct="1">
              <a:lnSpc>
                <a:spcPct val="90000"/>
              </a:lnSpc>
            </a:pPr>
            <a:r>
              <a:rPr lang="es-AR" altLang="en-US"/>
              <a:t>Cuando N es grande y T pequeño la eficiencia depende de la autocorrelación de los u</a:t>
            </a:r>
            <a:r>
              <a:rPr lang="es-AR" altLang="en-US" baseline="-25000"/>
              <a:t>it</a:t>
            </a:r>
          </a:p>
          <a:p>
            <a:pPr eaLnBrk="1" hangingPunct="1">
              <a:lnSpc>
                <a:spcPct val="90000"/>
              </a:lnSpc>
            </a:pPr>
            <a:endParaRPr lang="es-E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endParaRPr lang="es-ES" altLang="en-US"/>
          </a:p>
        </p:txBody>
      </p:sp>
      <p:sp>
        <p:nvSpPr>
          <p:cNvPr id="13315" name="Rectangle 3"/>
          <p:cNvSpPr>
            <a:spLocks noGrp="1" noChangeArrowheads="1"/>
          </p:cNvSpPr>
          <p:nvPr>
            <p:ph type="body" idx="1"/>
          </p:nvPr>
        </p:nvSpPr>
        <p:spPr>
          <a:xfrm>
            <a:off x="228600" y="1600200"/>
            <a:ext cx="8458200" cy="4953000"/>
          </a:xfrm>
        </p:spPr>
        <p:txBody>
          <a:bodyPr/>
          <a:lstStyle/>
          <a:p>
            <a:pPr eaLnBrk="1" hangingPunct="1"/>
            <a:r>
              <a:rPr lang="es-AR" altLang="en-US" sz="2800"/>
              <a:t>Si los u</a:t>
            </a:r>
            <a:r>
              <a:rPr lang="es-AR" altLang="en-US" sz="2800" baseline="-25000"/>
              <a:t>it</a:t>
            </a:r>
            <a:r>
              <a:rPr lang="es-AR" altLang="en-US" sz="2800"/>
              <a:t> no están autocorrelacionados FE es más eficiente</a:t>
            </a:r>
          </a:p>
          <a:p>
            <a:pPr eaLnBrk="1" hangingPunct="1"/>
            <a:r>
              <a:rPr lang="es-AR" altLang="en-US" sz="2800"/>
              <a:t>Las diferencias de los u no están autocorrelacionadas en el modelo en diferencias</a:t>
            </a:r>
          </a:p>
          <a:p>
            <a:pPr eaLnBrk="1" hangingPunct="1"/>
            <a:r>
              <a:rPr lang="es-AR" altLang="en-US" sz="2800"/>
              <a:t>El estimador FE es menos sensible a la violación del supuesto de estricta exogeneidad de las x</a:t>
            </a:r>
          </a:p>
          <a:p>
            <a:pPr eaLnBrk="1" hangingPunct="1"/>
            <a:r>
              <a:rPr lang="es-AR" altLang="en-US" sz="2800"/>
              <a:t>Particularmente cuando T es grande</a:t>
            </a:r>
          </a:p>
          <a:p>
            <a:pPr eaLnBrk="1" hangingPunct="1"/>
            <a:r>
              <a:rPr lang="es-AR" altLang="en-US" sz="2800"/>
              <a:t>Si se utiliza la variable dependiente rezagada los estimadores FE son sesgados</a:t>
            </a:r>
          </a:p>
          <a:p>
            <a:pPr eaLnBrk="1" hangingPunct="1"/>
            <a:r>
              <a:rPr lang="es-AR" altLang="en-US" sz="2800"/>
              <a:t>Cuando T es grande el sesgo puede ser pequeño </a:t>
            </a:r>
          </a:p>
          <a:p>
            <a:pPr eaLnBrk="1" hangingPunct="1"/>
            <a:endParaRPr lang="es-ES" altLang="en-US" sz="28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s-AR" altLang="en-US"/>
              <a:t>Modelo de Efectos Aleatorios</a:t>
            </a:r>
            <a:endParaRPr lang="es-ES" altLang="en-US"/>
          </a:p>
        </p:txBody>
      </p:sp>
      <p:sp>
        <p:nvSpPr>
          <p:cNvPr id="14339" name="Rectangle 3"/>
          <p:cNvSpPr>
            <a:spLocks noGrp="1" noChangeArrowheads="1"/>
          </p:cNvSpPr>
          <p:nvPr>
            <p:ph type="body" idx="1"/>
          </p:nvPr>
        </p:nvSpPr>
        <p:spPr>
          <a:xfrm>
            <a:off x="0" y="1447800"/>
            <a:ext cx="9144000" cy="5410200"/>
          </a:xfrm>
        </p:spPr>
        <p:txBody>
          <a:bodyPr/>
          <a:lstStyle/>
          <a:p>
            <a:pPr eaLnBrk="1" hangingPunct="1">
              <a:lnSpc>
                <a:spcPct val="80000"/>
              </a:lnSpc>
            </a:pPr>
            <a:r>
              <a:rPr lang="es-AR" altLang="en-US" sz="2400"/>
              <a:t>Modelo de efectos no observables</a:t>
            </a:r>
          </a:p>
          <a:p>
            <a:pPr eaLnBrk="1" hangingPunct="1">
              <a:lnSpc>
                <a:spcPct val="80000"/>
              </a:lnSpc>
            </a:pPr>
            <a:r>
              <a:rPr lang="es-ES" altLang="en-US" sz="2400">
                <a:latin typeface="Courier New" panose="02070309020205020404" pitchFamily="49" charset="0"/>
              </a:rPr>
              <a:t>y</a:t>
            </a:r>
            <a:r>
              <a:rPr lang="es-ES" altLang="en-US" sz="2400" baseline="-25000">
                <a:latin typeface="Courier New" panose="02070309020205020404" pitchFamily="49" charset="0"/>
              </a:rPr>
              <a:t>it</a:t>
            </a:r>
            <a:r>
              <a:rPr lang="es-ES" altLang="en-US" sz="2400">
                <a:latin typeface="Courier New" panose="02070309020205020404" pitchFamily="49" charset="0"/>
              </a:rPr>
              <a:t> = </a:t>
            </a:r>
            <a:r>
              <a:rPr lang="es-ES" altLang="en-US" sz="2400">
                <a:latin typeface="Symbol" panose="05050102010706020507" pitchFamily="18" charset="2"/>
              </a:rPr>
              <a:t> b</a:t>
            </a:r>
            <a:r>
              <a:rPr lang="es-ES" altLang="en-US" sz="2400" baseline="-25000">
                <a:latin typeface="Symbol" panose="05050102010706020507" pitchFamily="18" charset="2"/>
              </a:rPr>
              <a:t>0 </a:t>
            </a:r>
            <a:r>
              <a:rPr lang="es-ES" altLang="en-US" sz="2400">
                <a:latin typeface="Symbol" panose="05050102010706020507" pitchFamily="18" charset="2"/>
              </a:rPr>
              <a:t>+ b</a:t>
            </a:r>
            <a:r>
              <a:rPr lang="es-ES" altLang="en-US" sz="2400" baseline="-25000">
                <a:latin typeface="Symbol" panose="05050102010706020507" pitchFamily="18" charset="2"/>
              </a:rPr>
              <a:t>1</a:t>
            </a:r>
            <a:r>
              <a:rPr lang="es-ES" altLang="en-US" sz="2400">
                <a:latin typeface="Symbol" panose="05050102010706020507" pitchFamily="18" charset="2"/>
              </a:rPr>
              <a:t> </a:t>
            </a:r>
            <a:r>
              <a:rPr lang="es-ES" altLang="en-US" sz="2400">
                <a:latin typeface="Courier New" panose="02070309020205020404" pitchFamily="49" charset="0"/>
              </a:rPr>
              <a:t>x</a:t>
            </a:r>
            <a:r>
              <a:rPr lang="es-ES" altLang="en-US" sz="2400" baseline="-25000">
                <a:latin typeface="Courier New" panose="02070309020205020404" pitchFamily="49" charset="0"/>
              </a:rPr>
              <a:t>it1</a:t>
            </a:r>
            <a:r>
              <a:rPr lang="es-ES" altLang="en-US" sz="2400">
                <a:latin typeface="Courier New" panose="02070309020205020404" pitchFamily="49" charset="0"/>
              </a:rPr>
              <a:t> +. . . + </a:t>
            </a:r>
            <a:r>
              <a:rPr lang="es-ES" altLang="en-US" sz="2400">
                <a:latin typeface="Symbol" panose="05050102010706020507" pitchFamily="18" charset="2"/>
              </a:rPr>
              <a:t>b</a:t>
            </a:r>
            <a:r>
              <a:rPr lang="es-ES" altLang="en-US" sz="2400" baseline="-25000">
                <a:latin typeface="Symbol" panose="05050102010706020507" pitchFamily="18" charset="2"/>
              </a:rPr>
              <a:t>k</a:t>
            </a:r>
            <a:r>
              <a:rPr lang="es-ES" altLang="en-US" sz="2400">
                <a:latin typeface="Symbol" panose="05050102010706020507" pitchFamily="18" charset="2"/>
              </a:rPr>
              <a:t> </a:t>
            </a:r>
            <a:r>
              <a:rPr lang="es-ES" altLang="en-US" sz="2400">
                <a:latin typeface="Courier New" panose="02070309020205020404" pitchFamily="49" charset="0"/>
              </a:rPr>
              <a:t>x</a:t>
            </a:r>
            <a:r>
              <a:rPr lang="es-ES" altLang="en-US" sz="2400" baseline="-25000">
                <a:latin typeface="Courier New" panose="02070309020205020404" pitchFamily="49" charset="0"/>
              </a:rPr>
              <a:t>itk</a:t>
            </a:r>
            <a:r>
              <a:rPr lang="es-ES" altLang="en-US" sz="2400">
                <a:latin typeface="Courier New" panose="02070309020205020404" pitchFamily="49" charset="0"/>
              </a:rPr>
              <a:t> + a</a:t>
            </a:r>
            <a:r>
              <a:rPr lang="es-ES" altLang="en-US" sz="2400" baseline="-25000">
                <a:latin typeface="Courier New" panose="02070309020205020404" pitchFamily="49" charset="0"/>
              </a:rPr>
              <a:t>i </a:t>
            </a:r>
            <a:r>
              <a:rPr lang="es-ES" altLang="en-US" sz="2400">
                <a:latin typeface="Courier New" panose="02070309020205020404" pitchFamily="49" charset="0"/>
              </a:rPr>
              <a:t>+ u</a:t>
            </a:r>
            <a:r>
              <a:rPr lang="es-ES" altLang="en-US" sz="2400" baseline="-25000">
                <a:latin typeface="Courier New" panose="02070309020205020404" pitchFamily="49" charset="0"/>
              </a:rPr>
              <a:t>it</a:t>
            </a:r>
            <a:r>
              <a:rPr lang="es-ES" altLang="en-US" sz="2400">
                <a:latin typeface="Courier New" panose="02070309020205020404" pitchFamily="49" charset="0"/>
              </a:rPr>
              <a:t>   </a:t>
            </a:r>
          </a:p>
          <a:p>
            <a:pPr eaLnBrk="1" hangingPunct="1">
              <a:lnSpc>
                <a:spcPct val="80000"/>
              </a:lnSpc>
            </a:pPr>
            <a:endParaRPr lang="es-ES" altLang="en-US" sz="2400">
              <a:latin typeface="Courier New" panose="02070309020205020404" pitchFamily="49" charset="0"/>
            </a:endParaRPr>
          </a:p>
          <a:p>
            <a:pPr eaLnBrk="1" hangingPunct="1">
              <a:lnSpc>
                <a:spcPct val="80000"/>
              </a:lnSpc>
            </a:pPr>
            <a:r>
              <a:rPr lang="es-ES" altLang="en-US" sz="2400">
                <a:latin typeface="Courier New" panose="02070309020205020404" pitchFamily="49" charset="0"/>
              </a:rPr>
              <a:t>Supongamos que el ai no está correlacionado con las x en cada uno de los periodos</a:t>
            </a:r>
          </a:p>
          <a:p>
            <a:pPr eaLnBrk="1" hangingPunct="1">
              <a:lnSpc>
                <a:spcPct val="80000"/>
              </a:lnSpc>
            </a:pPr>
            <a:endParaRPr lang="es-ES" altLang="en-US" sz="2400">
              <a:latin typeface="Courier New" panose="02070309020205020404" pitchFamily="49" charset="0"/>
            </a:endParaRPr>
          </a:p>
          <a:p>
            <a:pPr eaLnBrk="1" hangingPunct="1">
              <a:lnSpc>
                <a:spcPct val="80000"/>
              </a:lnSpc>
            </a:pPr>
            <a:r>
              <a:rPr lang="es-ES" altLang="en-US" sz="2400">
                <a:latin typeface="Courier New" panose="02070309020205020404" pitchFamily="49" charset="0"/>
              </a:rPr>
              <a:t>En este caso utilizar una transformación para eliminar las ai hace que los estimadores sean ineficientes</a:t>
            </a:r>
          </a:p>
          <a:p>
            <a:pPr eaLnBrk="1" hangingPunct="1">
              <a:lnSpc>
                <a:spcPct val="80000"/>
              </a:lnSpc>
            </a:pPr>
            <a:endParaRPr lang="es-ES" altLang="en-US" sz="2400">
              <a:latin typeface="Courier New" panose="02070309020205020404" pitchFamily="49" charset="0"/>
            </a:endParaRPr>
          </a:p>
          <a:p>
            <a:pPr eaLnBrk="1" hangingPunct="1">
              <a:lnSpc>
                <a:spcPct val="80000"/>
              </a:lnSpc>
            </a:pPr>
            <a:r>
              <a:rPr lang="es-ES" altLang="en-US" sz="2400">
                <a:latin typeface="Courier New" panose="02070309020205020404" pitchFamily="49" charset="0"/>
              </a:rPr>
              <a:t>Si suponemos que la heterogeneidad no observada esta incorrelacionada con las variables explicativas </a:t>
            </a:r>
          </a:p>
          <a:p>
            <a:pPr eaLnBrk="1" hangingPunct="1">
              <a:lnSpc>
                <a:spcPct val="80000"/>
              </a:lnSpc>
            </a:pPr>
            <a:r>
              <a:rPr lang="es-ES" altLang="en-US" sz="2400">
                <a:latin typeface="Symbol" panose="05050102010706020507" pitchFamily="18" charset="2"/>
              </a:rPr>
              <a:t> </a:t>
            </a:r>
            <a:r>
              <a:rPr lang="es-ES" altLang="en-US" sz="2400">
                <a:latin typeface="Times New Roman" panose="02020603050405020304" pitchFamily="18" charset="0"/>
              </a:rPr>
              <a:t>Cov(</a:t>
            </a:r>
            <a:r>
              <a:rPr lang="es-ES" altLang="en-US" sz="2400">
                <a:latin typeface="Courier New" panose="02070309020205020404" pitchFamily="49" charset="0"/>
              </a:rPr>
              <a:t>x</a:t>
            </a:r>
            <a:r>
              <a:rPr lang="es-ES" altLang="en-US" sz="2400" baseline="-25000">
                <a:latin typeface="Courier New" panose="02070309020205020404" pitchFamily="49" charset="0"/>
              </a:rPr>
              <a:t>itj </a:t>
            </a:r>
            <a:r>
              <a:rPr lang="es-ES" altLang="en-US" sz="2400">
                <a:latin typeface="Courier New" panose="02070309020205020404" pitchFamily="49" charset="0"/>
              </a:rPr>
              <a:t>, a</a:t>
            </a:r>
            <a:r>
              <a:rPr lang="es-ES" altLang="en-US" sz="2400" baseline="-25000">
                <a:latin typeface="Courier New" panose="02070309020205020404" pitchFamily="49" charset="0"/>
              </a:rPr>
              <a:t>i</a:t>
            </a:r>
            <a:r>
              <a:rPr lang="es-ES" altLang="en-US" sz="2400">
                <a:latin typeface="Times New Roman" panose="02020603050405020304" pitchFamily="18" charset="0"/>
              </a:rPr>
              <a:t>) = 0 , t=1, 2,.., </a:t>
            </a:r>
            <a:r>
              <a:rPr lang="es-ES" altLang="en-US" sz="2400">
                <a:latin typeface="Symbol" panose="05050102010706020507" pitchFamily="18" charset="2"/>
              </a:rPr>
              <a:t>…</a:t>
            </a:r>
            <a:r>
              <a:rPr lang="es-ES" altLang="en-US" sz="2400">
                <a:latin typeface="Times New Roman" panose="02020603050405020304" pitchFamily="18" charset="0"/>
              </a:rPr>
              <a:t>T ; j = 1, 2,..,</a:t>
            </a:r>
            <a:r>
              <a:rPr lang="es-ES" altLang="en-US" sz="2400">
                <a:latin typeface="Symbol" panose="05050102010706020507" pitchFamily="18" charset="2"/>
              </a:rPr>
              <a:t>…</a:t>
            </a:r>
            <a:r>
              <a:rPr lang="es-ES" altLang="en-US" sz="2400">
                <a:latin typeface="Times New Roman" panose="02020603050405020304" pitchFamily="18" charset="0"/>
              </a:rPr>
              <a:t>k</a:t>
            </a:r>
          </a:p>
          <a:p>
            <a:pPr eaLnBrk="1" hangingPunct="1">
              <a:lnSpc>
                <a:spcPct val="80000"/>
              </a:lnSpc>
            </a:pPr>
            <a:r>
              <a:rPr lang="es-ES" altLang="en-US" sz="2400">
                <a:latin typeface="Courier New" panose="02070309020205020404" pitchFamily="49" charset="0"/>
              </a:rPr>
              <a:t>Tenemos el modelo de efectos aleatorios</a:t>
            </a:r>
            <a:endParaRPr lang="es-ES" altLang="en-US" sz="24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endParaRPr lang="es-ES" altLang="en-US"/>
          </a:p>
        </p:txBody>
      </p:sp>
      <p:sp>
        <p:nvSpPr>
          <p:cNvPr id="15363" name="Rectangle 3"/>
          <p:cNvSpPr>
            <a:spLocks noGrp="1" noChangeArrowheads="1"/>
          </p:cNvSpPr>
          <p:nvPr>
            <p:ph type="body" idx="1"/>
          </p:nvPr>
        </p:nvSpPr>
        <p:spPr/>
        <p:txBody>
          <a:bodyPr/>
          <a:lstStyle/>
          <a:p>
            <a:pPr eaLnBrk="1" hangingPunct="1">
              <a:lnSpc>
                <a:spcPct val="90000"/>
              </a:lnSpc>
            </a:pPr>
            <a:r>
              <a:rPr lang="es-AR" altLang="en-US" sz="2800"/>
              <a:t>Podria utilizarse OLS de cross section</a:t>
            </a:r>
          </a:p>
          <a:p>
            <a:pPr eaLnBrk="1" hangingPunct="1">
              <a:lnSpc>
                <a:spcPct val="90000"/>
              </a:lnSpc>
            </a:pPr>
            <a:r>
              <a:rPr lang="es-AR" altLang="en-US" sz="2800"/>
              <a:t>Se pierde información</a:t>
            </a:r>
          </a:p>
          <a:p>
            <a:pPr eaLnBrk="1" hangingPunct="1">
              <a:lnSpc>
                <a:spcPct val="90000"/>
              </a:lnSpc>
            </a:pPr>
            <a:r>
              <a:rPr lang="es-AR" altLang="en-US" sz="2800"/>
              <a:t>Se podria usar pooled OLS con dummies temporales (OLS combinado)</a:t>
            </a:r>
          </a:p>
          <a:p>
            <a:pPr eaLnBrk="1" hangingPunct="1">
              <a:lnSpc>
                <a:spcPct val="90000"/>
              </a:lnSpc>
            </a:pPr>
            <a:r>
              <a:rPr lang="es-AR" altLang="en-US" sz="2800"/>
              <a:t>Se producen estimadores consistentes</a:t>
            </a:r>
          </a:p>
          <a:p>
            <a:pPr eaLnBrk="1" hangingPunct="1">
              <a:lnSpc>
                <a:spcPct val="90000"/>
              </a:lnSpc>
            </a:pPr>
            <a:r>
              <a:rPr lang="es-AR" altLang="en-US" sz="2800"/>
              <a:t>Pero, si se usa OLS pooled el error pasa a ser un error compuesto</a:t>
            </a:r>
          </a:p>
          <a:p>
            <a:pPr eaLnBrk="1" hangingPunct="1">
              <a:lnSpc>
                <a:spcPct val="90000"/>
              </a:lnSpc>
            </a:pPr>
            <a:r>
              <a:rPr lang="es-AR" altLang="en-US" sz="2800"/>
              <a:t>v</a:t>
            </a:r>
            <a:r>
              <a:rPr lang="es-AR" altLang="en-US" sz="2800" baseline="-25000"/>
              <a:t>it</a:t>
            </a:r>
            <a:r>
              <a:rPr lang="es-AR" altLang="en-US" sz="2800"/>
              <a:t> = a</a:t>
            </a:r>
            <a:r>
              <a:rPr lang="es-AR" altLang="en-US" sz="2800" baseline="-25000"/>
              <a:t>i</a:t>
            </a:r>
            <a:r>
              <a:rPr lang="es-AR" altLang="en-US" sz="2800"/>
              <a:t> + u</a:t>
            </a:r>
            <a:r>
              <a:rPr lang="es-AR" altLang="en-US" sz="2800" baseline="-25000"/>
              <a:t>it</a:t>
            </a:r>
            <a:endParaRPr lang="es-AR" altLang="en-US" sz="2800"/>
          </a:p>
          <a:p>
            <a:pPr eaLnBrk="1" hangingPunct="1">
              <a:lnSpc>
                <a:spcPct val="90000"/>
              </a:lnSpc>
            </a:pPr>
            <a:r>
              <a:rPr lang="es-AR" altLang="en-US" sz="2800"/>
              <a:t>Como las ai están en el error compuesto en cada período , v</a:t>
            </a:r>
            <a:r>
              <a:rPr lang="es-AR" altLang="en-US" sz="2800" baseline="-25000"/>
              <a:t>it</a:t>
            </a:r>
            <a:r>
              <a:rPr lang="es-AR" altLang="en-US" sz="2800"/>
              <a:t> presenta autocorrelación</a:t>
            </a:r>
            <a:endParaRPr lang="es-ES" altLang="en-US" sz="28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body" idx="1"/>
          </p:nvPr>
        </p:nvSpPr>
        <p:spPr/>
        <p:txBody>
          <a:bodyPr/>
          <a:lstStyle/>
          <a:p>
            <a:pPr eaLnBrk="1" hangingPunct="1"/>
            <a:r>
              <a:rPr lang="es-AR" altLang="en-US"/>
              <a:t>La autocorrelación serial positiva hace que los errores estándar de OLS pooled estén mal calculados y así tambien los estadísticos de contraste de hipótesis</a:t>
            </a:r>
          </a:p>
          <a:p>
            <a:pPr eaLnBrk="1" hangingPunct="1"/>
            <a:r>
              <a:rPr lang="es-AR" altLang="en-US"/>
              <a:t>Puede utilizarse MCG para resolver el problema al igual que en OLS.</a:t>
            </a:r>
          </a:p>
          <a:p>
            <a:pPr eaLnBrk="1" hangingPunct="1"/>
            <a:r>
              <a:rPr lang="es-AR" altLang="en-US"/>
              <a:t>Condición: Debe disponerse de N grande con respecto a T </a:t>
            </a:r>
            <a:endParaRPr lang="es-ES" altLang="en-US"/>
          </a:p>
        </p:txBody>
      </p:sp>
      <p:pic>
        <p:nvPicPr>
          <p:cNvPr id="16387" name="Picture 5"/>
          <p:cNvPicPr>
            <a:picLocks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2286000" y="838200"/>
            <a:ext cx="4343400" cy="892175"/>
          </a:xfr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s-AR" altLang="en-US" sz="4000"/>
              <a:t>La transformación de variables para MCG es</a:t>
            </a:r>
            <a:endParaRPr lang="es-ES" altLang="en-US" sz="4000"/>
          </a:p>
        </p:txBody>
      </p:sp>
      <p:pic>
        <p:nvPicPr>
          <p:cNvPr id="17411"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2057400"/>
            <a:ext cx="16263938" cy="56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2" name="Text Box 8"/>
          <p:cNvSpPr txBox="1">
            <a:spLocks noChangeArrowheads="1"/>
          </p:cNvSpPr>
          <p:nvPr/>
        </p:nvSpPr>
        <p:spPr bwMode="auto">
          <a:xfrm>
            <a:off x="898525" y="6057900"/>
            <a:ext cx="50863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Times New Roman" panose="02020603050405020304" pitchFamily="18" charset="0"/>
              </a:defRPr>
            </a:lvl1pPr>
            <a:lvl2pPr marL="742950" indent="-285750" eaLnBrk="0" hangingPunct="0">
              <a:defRPr>
                <a:solidFill>
                  <a:schemeClr val="tx1"/>
                </a:solidFill>
                <a:latin typeface="Times New Roman" panose="02020603050405020304" pitchFamily="18" charset="0"/>
              </a:defRPr>
            </a:lvl2pPr>
            <a:lvl3pPr marL="1143000" indent="-228600" eaLnBrk="0" hangingPunct="0">
              <a:defRPr>
                <a:solidFill>
                  <a:schemeClr val="tx1"/>
                </a:solidFill>
                <a:latin typeface="Times New Roman" panose="02020603050405020304" pitchFamily="18" charset="0"/>
              </a:defRPr>
            </a:lvl3pPr>
            <a:lvl4pPr marL="1600200" indent="-228600" eaLnBrk="0" hangingPunct="0">
              <a:defRPr>
                <a:solidFill>
                  <a:schemeClr val="tx1"/>
                </a:solidFill>
                <a:latin typeface="Times New Roman" panose="02020603050405020304" pitchFamily="18" charset="0"/>
              </a:defRPr>
            </a:lvl4pPr>
            <a:lvl5pPr marL="2057400" indent="-228600" eaLnBrk="0" hangingPunct="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s-ES" altLang="en-US"/>
              <a:t>(Donde el supraindice m denota variable en la media)</a:t>
            </a:r>
          </a:p>
        </p:txBody>
      </p:sp>
      <p:pic>
        <p:nvPicPr>
          <p:cNvPr id="17413"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1763" y="3709988"/>
            <a:ext cx="18022887" cy="1243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endParaRPr lang="es-ES" altLang="en-US"/>
          </a:p>
        </p:txBody>
      </p:sp>
      <p:sp>
        <p:nvSpPr>
          <p:cNvPr id="18435" name="Rectangle 3"/>
          <p:cNvSpPr>
            <a:spLocks noGrp="1" noChangeArrowheads="1"/>
          </p:cNvSpPr>
          <p:nvPr>
            <p:ph type="body" idx="1"/>
          </p:nvPr>
        </p:nvSpPr>
        <p:spPr/>
        <p:txBody>
          <a:bodyPr/>
          <a:lstStyle/>
          <a:p>
            <a:pPr eaLnBrk="1" hangingPunct="1"/>
            <a:r>
              <a:rPr lang="es-AR" altLang="en-US"/>
              <a:t>El estimador de efectos aleatorios (RE) es un FGLS</a:t>
            </a:r>
          </a:p>
          <a:p>
            <a:pPr eaLnBrk="1" hangingPunct="1"/>
            <a:r>
              <a:rPr lang="es-AR" altLang="en-US"/>
              <a:t>Es consistente y se distribuye asintóticamente como una normal siempre que N sea lo suficientemente grande para T fijo.</a:t>
            </a:r>
          </a:p>
          <a:p>
            <a:pPr eaLnBrk="1" hangingPunct="1"/>
            <a:endParaRPr lang="es-ES"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endParaRPr lang="es-ES" altLang="en-US"/>
          </a:p>
        </p:txBody>
      </p:sp>
      <p:sp>
        <p:nvSpPr>
          <p:cNvPr id="19459" name="Rectangle 3"/>
          <p:cNvSpPr>
            <a:spLocks noGrp="1" noChangeArrowheads="1"/>
          </p:cNvSpPr>
          <p:nvPr>
            <p:ph type="body" idx="1"/>
          </p:nvPr>
        </p:nvSpPr>
        <p:spPr>
          <a:xfrm>
            <a:off x="457200" y="1600200"/>
            <a:ext cx="8458200" cy="4724400"/>
          </a:xfrm>
        </p:spPr>
        <p:txBody>
          <a:bodyPr/>
          <a:lstStyle/>
          <a:p>
            <a:pPr eaLnBrk="1" hangingPunct="1">
              <a:lnSpc>
                <a:spcPct val="80000"/>
              </a:lnSpc>
            </a:pPr>
            <a:r>
              <a:rPr lang="es-AR" altLang="en-US" sz="2800"/>
              <a:t>Cuando lambda es cero el estimador RE es el estimador OLS pooled</a:t>
            </a:r>
          </a:p>
          <a:p>
            <a:pPr eaLnBrk="1" hangingPunct="1">
              <a:lnSpc>
                <a:spcPct val="80000"/>
              </a:lnSpc>
            </a:pPr>
            <a:r>
              <a:rPr lang="es-AR" altLang="en-US" sz="2800"/>
              <a:t>Cuando lambda es 1 es equivalente a FE</a:t>
            </a:r>
          </a:p>
          <a:p>
            <a:pPr eaLnBrk="1" hangingPunct="1">
              <a:lnSpc>
                <a:spcPct val="80000"/>
              </a:lnSpc>
            </a:pPr>
            <a:r>
              <a:rPr lang="es-AR" altLang="en-US" sz="2800"/>
              <a:t>En general nunca es cero o uno pero si está cerca de cero los estimadores RE y OLS son similares</a:t>
            </a:r>
          </a:p>
          <a:p>
            <a:pPr eaLnBrk="1" hangingPunct="1">
              <a:lnSpc>
                <a:spcPct val="80000"/>
              </a:lnSpc>
            </a:pPr>
            <a:r>
              <a:rPr lang="es-AR" altLang="en-US" sz="2800"/>
              <a:t>Esto sucede  cuando la heterogeneidad individual es poco importante</a:t>
            </a:r>
          </a:p>
          <a:p>
            <a:pPr eaLnBrk="1" hangingPunct="1">
              <a:lnSpc>
                <a:spcPct val="80000"/>
              </a:lnSpc>
            </a:pPr>
            <a:r>
              <a:rPr lang="es-AR" altLang="en-US" sz="2800"/>
              <a:t>Es más frecuente que a sea importante.</a:t>
            </a:r>
          </a:p>
          <a:p>
            <a:pPr eaLnBrk="1" hangingPunct="1">
              <a:lnSpc>
                <a:spcPct val="80000"/>
              </a:lnSpc>
            </a:pPr>
            <a:r>
              <a:rPr lang="es-AR" altLang="en-US" sz="2800"/>
              <a:t>En la medida en que aumenta la dimensión temporal lambda tiende a aumentar y se acerca a uno</a:t>
            </a:r>
          </a:p>
          <a:p>
            <a:pPr eaLnBrk="1" hangingPunct="1">
              <a:lnSpc>
                <a:spcPct val="80000"/>
              </a:lnSpc>
            </a:pPr>
            <a:endParaRPr lang="es-ES" altLang="en-US" sz="28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s-AR" altLang="en-US"/>
              <a:t>Efectos aleatorios o fijos?</a:t>
            </a:r>
            <a:endParaRPr lang="es-ES" altLang="en-US"/>
          </a:p>
        </p:txBody>
      </p:sp>
      <p:sp>
        <p:nvSpPr>
          <p:cNvPr id="20483" name="Rectangle 3"/>
          <p:cNvSpPr>
            <a:spLocks noGrp="1" noChangeArrowheads="1"/>
          </p:cNvSpPr>
          <p:nvPr>
            <p:ph type="body" idx="1"/>
          </p:nvPr>
        </p:nvSpPr>
        <p:spPr/>
        <p:txBody>
          <a:bodyPr/>
          <a:lstStyle/>
          <a:p>
            <a:pPr eaLnBrk="1" hangingPunct="1"/>
            <a:r>
              <a:rPr lang="es-AR" altLang="en-US" sz="2800"/>
              <a:t>Se decide en funcion de cómo supongamos los a</a:t>
            </a:r>
            <a:r>
              <a:rPr lang="es-AR" altLang="en-US" sz="2800" baseline="-25000"/>
              <a:t>i</a:t>
            </a:r>
          </a:p>
          <a:p>
            <a:pPr eaLnBrk="1" hangingPunct="1"/>
            <a:r>
              <a:rPr lang="es-AR" altLang="en-US" sz="2800"/>
              <a:t>Parametros a estimar o resultados de una variable aleatoria</a:t>
            </a:r>
          </a:p>
          <a:p>
            <a:pPr eaLnBrk="1" hangingPunct="1"/>
            <a:r>
              <a:rPr lang="es-AR" altLang="en-US" sz="2800"/>
              <a:t>Si las observaciones no pueden considerarse una muestra aleatoria de una poblacion: FE</a:t>
            </a:r>
          </a:p>
          <a:p>
            <a:pPr eaLnBrk="1" hangingPunct="1"/>
            <a:r>
              <a:rPr lang="es-AR" altLang="en-US" sz="2800"/>
              <a:t>Aun si los a</a:t>
            </a:r>
            <a:r>
              <a:rPr lang="es-AR" altLang="en-US" sz="2800" baseline="-25000"/>
              <a:t>i</a:t>
            </a:r>
            <a:r>
              <a:rPr lang="es-AR" altLang="en-US" sz="2800"/>
              <a:t> se consideran aleatorios debe tenerse en cuenta si estan correlacionados con las variables explicativas</a:t>
            </a:r>
            <a:endParaRPr lang="es-ES" altLang="en-US" sz="28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s-AR" altLang="en-US"/>
              <a:t>Temas</a:t>
            </a:r>
            <a:endParaRPr lang="es-ES" altLang="en-US"/>
          </a:p>
        </p:txBody>
      </p:sp>
      <p:sp>
        <p:nvSpPr>
          <p:cNvPr id="3075" name="Rectangle 3"/>
          <p:cNvSpPr>
            <a:spLocks noGrp="1" noChangeArrowheads="1"/>
          </p:cNvSpPr>
          <p:nvPr>
            <p:ph type="body" idx="1"/>
          </p:nvPr>
        </p:nvSpPr>
        <p:spPr/>
        <p:txBody>
          <a:bodyPr/>
          <a:lstStyle/>
          <a:p>
            <a:pPr eaLnBrk="1" hangingPunct="1">
              <a:lnSpc>
                <a:spcPct val="90000"/>
              </a:lnSpc>
            </a:pPr>
            <a:r>
              <a:rPr lang="es-AR" altLang="en-US" sz="2400"/>
              <a:t>Estimador de Efectos Fijos: utiliza una transformación para eliminar el efecto inobservable ai antes de la estimación</a:t>
            </a:r>
          </a:p>
          <a:p>
            <a:pPr eaLnBrk="1" hangingPunct="1">
              <a:lnSpc>
                <a:spcPct val="90000"/>
              </a:lnSpc>
            </a:pPr>
            <a:r>
              <a:rPr lang="es-AR" altLang="en-US" sz="2400"/>
              <a:t>Estimador de Efectos Aleatorios: es utilizado cuando se supone que el efecto inobservable no está correlacionado con ninguna de las variables explicativas. Si se tienen buenos controles se puede considerar que cualquier heterogeneidad olvidada sólo induce correlación serial en el término del error compuesto. Pero no genera  correlación entre los errores compuestos y las variables explicativas. Se estima por MCG.</a:t>
            </a:r>
            <a:endParaRPr lang="es-ES" altLang="en-US" sz="24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endParaRPr lang="es-ES" altLang="en-US"/>
          </a:p>
        </p:txBody>
      </p:sp>
      <p:sp>
        <p:nvSpPr>
          <p:cNvPr id="21507" name="Rectangle 3"/>
          <p:cNvSpPr>
            <a:spLocks noGrp="1" noChangeArrowheads="1"/>
          </p:cNvSpPr>
          <p:nvPr>
            <p:ph type="body" idx="1"/>
          </p:nvPr>
        </p:nvSpPr>
        <p:spPr/>
        <p:txBody>
          <a:bodyPr/>
          <a:lstStyle/>
          <a:p>
            <a:pPr eaLnBrk="1" hangingPunct="1"/>
            <a:r>
              <a:rPr lang="es-AR" altLang="en-US"/>
              <a:t>El estimador de RE es correcto si suponemos que los ai estan incorrelacionados con todas las x</a:t>
            </a:r>
          </a:p>
          <a:p>
            <a:pPr eaLnBrk="1" hangingPunct="1"/>
            <a:r>
              <a:rPr lang="es-AR" altLang="en-US"/>
              <a:t>Si no es así es mejor FE ya que con RE obtenemos estimaciones inconsistentes de los parámetros</a:t>
            </a:r>
          </a:p>
          <a:p>
            <a:pPr eaLnBrk="1" hangingPunct="1"/>
            <a:endParaRPr lang="es-ES"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s-AR" altLang="en-US"/>
              <a:t>Test de Hausman</a:t>
            </a:r>
            <a:endParaRPr lang="es-ES" altLang="en-US"/>
          </a:p>
        </p:txBody>
      </p:sp>
      <p:pic>
        <p:nvPicPr>
          <p:cNvPr id="22531"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286000"/>
            <a:ext cx="5367338" cy="62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2" name="Text Box 5"/>
          <p:cNvSpPr txBox="1">
            <a:spLocks noChangeArrowheads="1"/>
          </p:cNvSpPr>
          <p:nvPr/>
        </p:nvSpPr>
        <p:spPr bwMode="auto">
          <a:xfrm>
            <a:off x="1371600" y="3810000"/>
            <a:ext cx="6629400" cy="284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defRPr>
            </a:lvl1pPr>
            <a:lvl2pPr marL="742950" indent="-285750" eaLnBrk="0" hangingPunct="0">
              <a:defRPr>
                <a:solidFill>
                  <a:schemeClr val="tx1"/>
                </a:solidFill>
                <a:latin typeface="Times New Roman" panose="02020603050405020304" pitchFamily="18" charset="0"/>
              </a:defRPr>
            </a:lvl2pPr>
            <a:lvl3pPr marL="1143000" indent="-228600" eaLnBrk="0" hangingPunct="0">
              <a:defRPr>
                <a:solidFill>
                  <a:schemeClr val="tx1"/>
                </a:solidFill>
                <a:latin typeface="Times New Roman" panose="02020603050405020304" pitchFamily="18" charset="0"/>
              </a:defRPr>
            </a:lvl3pPr>
            <a:lvl4pPr marL="1600200" indent="-228600" eaLnBrk="0" hangingPunct="0">
              <a:defRPr>
                <a:solidFill>
                  <a:schemeClr val="tx1"/>
                </a:solidFill>
                <a:latin typeface="Times New Roman" panose="02020603050405020304" pitchFamily="18" charset="0"/>
              </a:defRPr>
            </a:lvl4pPr>
            <a:lvl5pPr marL="2057400" indent="-228600" eaLnBrk="0" hangingPunct="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spcBef>
                <a:spcPct val="50000"/>
              </a:spcBef>
            </a:pPr>
            <a:r>
              <a:rPr lang="es-AR" altLang="en-US"/>
              <a:t>Delta RE es un vector de parámetros estimados por RE</a:t>
            </a:r>
          </a:p>
          <a:p>
            <a:pPr eaLnBrk="1" hangingPunct="1">
              <a:spcBef>
                <a:spcPct val="50000"/>
              </a:spcBef>
            </a:pPr>
            <a:r>
              <a:rPr lang="es-AR" altLang="en-US"/>
              <a:t>Delta FE es un vector de parámetros estimados por FE</a:t>
            </a:r>
          </a:p>
          <a:p>
            <a:pPr eaLnBrk="1" hangingPunct="1">
              <a:spcBef>
                <a:spcPct val="50000"/>
              </a:spcBef>
            </a:pPr>
            <a:r>
              <a:rPr lang="es-AR" altLang="en-US"/>
              <a:t>Son vectores Mx1</a:t>
            </a:r>
          </a:p>
          <a:p>
            <a:pPr eaLnBrk="1" hangingPunct="1">
              <a:spcBef>
                <a:spcPct val="50000"/>
              </a:spcBef>
            </a:pPr>
            <a:r>
              <a:rPr lang="es-AR" altLang="en-US"/>
              <a:t>Matriz de diferencias de las varianzas promedio de los estimadors MxM</a:t>
            </a:r>
          </a:p>
          <a:p>
            <a:pPr eaLnBrk="1" hangingPunct="1">
              <a:spcBef>
                <a:spcPct val="50000"/>
              </a:spcBef>
            </a:pPr>
            <a:r>
              <a:rPr lang="es-AR" altLang="en-US"/>
              <a:t>El test se distribuye asintoticamente como una Chi2 con M grados de libertad bajo la Ho de diferencia en coeficientes no sistemática (los coeficientes son identicos en FE y RE)</a:t>
            </a:r>
            <a:endParaRPr lang="es-ES"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endParaRPr lang="es-ES" altLang="en-US"/>
          </a:p>
        </p:txBody>
      </p:sp>
      <p:sp>
        <p:nvSpPr>
          <p:cNvPr id="23555" name="Rectangle 3"/>
          <p:cNvSpPr>
            <a:spLocks noGrp="1" noChangeArrowheads="1"/>
          </p:cNvSpPr>
          <p:nvPr>
            <p:ph type="body" idx="1"/>
          </p:nvPr>
        </p:nvSpPr>
        <p:spPr/>
        <p:txBody>
          <a:bodyPr/>
          <a:lstStyle/>
          <a:p>
            <a:pPr eaLnBrk="1" hangingPunct="1"/>
            <a:r>
              <a:rPr lang="es-AR" altLang="en-US"/>
              <a:t>Si  rechazamos Ho entonces tenemos problemas de especificación: no está correctamente parametrizado el modelo</a:t>
            </a:r>
          </a:p>
          <a:p>
            <a:pPr eaLnBrk="1" hangingPunct="1"/>
            <a:r>
              <a:rPr lang="es-AR" altLang="en-US"/>
              <a:t>O puede ser como consecuencia del supuesto de correlación cero entre las ai y las xit</a:t>
            </a:r>
            <a:endParaRPr lang="es-E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76200"/>
            <a:ext cx="8229600" cy="1143000"/>
          </a:xfrm>
        </p:spPr>
        <p:txBody>
          <a:bodyPr/>
          <a:lstStyle/>
          <a:p>
            <a:pPr eaLnBrk="1" hangingPunct="1"/>
            <a:r>
              <a:rPr lang="es-AR" altLang="en-US"/>
              <a:t>Estimador de Efectos Fijos</a:t>
            </a:r>
            <a:endParaRPr lang="es-ES" altLang="en-US"/>
          </a:p>
        </p:txBody>
      </p:sp>
      <p:sp>
        <p:nvSpPr>
          <p:cNvPr id="4099" name="Rectangle 6"/>
          <p:cNvSpPr>
            <a:spLocks noChangeArrowheads="1"/>
          </p:cNvSpPr>
          <p:nvPr/>
        </p:nvSpPr>
        <p:spPr bwMode="auto">
          <a:xfrm>
            <a:off x="0" y="1447800"/>
            <a:ext cx="9144000" cy="492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anose="02020603050405020304" pitchFamily="18" charset="0"/>
              </a:defRPr>
            </a:lvl1pPr>
            <a:lvl2pPr marL="742950" indent="-285750" eaLnBrk="0" hangingPunct="0">
              <a:defRPr>
                <a:solidFill>
                  <a:schemeClr val="tx1"/>
                </a:solidFill>
                <a:latin typeface="Times New Roman" panose="02020603050405020304" pitchFamily="18" charset="0"/>
              </a:defRPr>
            </a:lvl2pPr>
            <a:lvl3pPr marL="1143000" indent="-228600" eaLnBrk="0" hangingPunct="0">
              <a:defRPr>
                <a:solidFill>
                  <a:schemeClr val="tx1"/>
                </a:solidFill>
                <a:latin typeface="Times New Roman" panose="02020603050405020304" pitchFamily="18" charset="0"/>
              </a:defRPr>
            </a:lvl3pPr>
            <a:lvl4pPr marL="1600200" indent="-228600" eaLnBrk="0" hangingPunct="0">
              <a:defRPr>
                <a:solidFill>
                  <a:schemeClr val="tx1"/>
                </a:solidFill>
                <a:latin typeface="Times New Roman" panose="02020603050405020304" pitchFamily="18" charset="0"/>
              </a:defRPr>
            </a:lvl4pPr>
            <a:lvl5pPr marL="2057400" indent="-228600" eaLnBrk="0" hangingPunct="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spcBef>
                <a:spcPct val="20000"/>
              </a:spcBef>
              <a:buFontTx/>
              <a:buChar char="•"/>
            </a:pPr>
            <a:r>
              <a:rPr lang="es-AR" altLang="en-US" sz="2800"/>
              <a:t>Transformación de efectos fijos</a:t>
            </a:r>
            <a:endParaRPr lang="es-ES" altLang="en-US" sz="2800"/>
          </a:p>
          <a:p>
            <a:pPr eaLnBrk="1" hangingPunct="1">
              <a:spcBef>
                <a:spcPct val="50000"/>
              </a:spcBef>
            </a:pPr>
            <a:r>
              <a:rPr lang="es-ES" altLang="en-US">
                <a:latin typeface="Courier New" panose="02070309020205020404" pitchFamily="49" charset="0"/>
              </a:rPr>
              <a:t>Supongamos un modelo con una unica variable explicativa</a:t>
            </a:r>
          </a:p>
          <a:p>
            <a:pPr eaLnBrk="1" hangingPunct="1">
              <a:spcBef>
                <a:spcPct val="50000"/>
              </a:spcBef>
            </a:pPr>
            <a:r>
              <a:rPr lang="fr-FR" altLang="en-US">
                <a:latin typeface="Courier New" panose="02070309020205020404" pitchFamily="49" charset="0"/>
              </a:rPr>
              <a:t>y</a:t>
            </a:r>
            <a:r>
              <a:rPr lang="fr-FR" altLang="en-US" baseline="-25000">
                <a:latin typeface="Courier New" panose="02070309020205020404" pitchFamily="49" charset="0"/>
              </a:rPr>
              <a:t>it</a:t>
            </a:r>
            <a:r>
              <a:rPr lang="fr-FR" altLang="en-US">
                <a:latin typeface="Courier New" panose="02070309020205020404" pitchFamily="49" charset="0"/>
              </a:rPr>
              <a:t> = </a:t>
            </a:r>
            <a:r>
              <a:rPr lang="es-ES" altLang="en-US">
                <a:latin typeface="Symbol" panose="05050102010706020507" pitchFamily="18" charset="2"/>
              </a:rPr>
              <a:t> b</a:t>
            </a:r>
            <a:r>
              <a:rPr lang="es-ES" altLang="en-US" baseline="-25000">
                <a:latin typeface="Symbol" panose="05050102010706020507" pitchFamily="18" charset="2"/>
              </a:rPr>
              <a:t>1</a:t>
            </a:r>
            <a:r>
              <a:rPr lang="es-ES" altLang="en-US">
                <a:latin typeface="Symbol" panose="05050102010706020507" pitchFamily="18" charset="2"/>
              </a:rPr>
              <a:t> </a:t>
            </a:r>
            <a:r>
              <a:rPr lang="fr-FR" altLang="en-US">
                <a:latin typeface="Courier New" panose="02070309020205020404" pitchFamily="49" charset="0"/>
              </a:rPr>
              <a:t>x</a:t>
            </a:r>
            <a:r>
              <a:rPr lang="fr-FR" altLang="en-US" baseline="-25000">
                <a:latin typeface="Courier New" panose="02070309020205020404" pitchFamily="49" charset="0"/>
              </a:rPr>
              <a:t>it</a:t>
            </a:r>
            <a:r>
              <a:rPr lang="fr-FR" altLang="en-US">
                <a:latin typeface="Courier New" panose="02070309020205020404" pitchFamily="49" charset="0"/>
              </a:rPr>
              <a:t> + a</a:t>
            </a:r>
            <a:r>
              <a:rPr lang="fr-FR" altLang="en-US" baseline="-25000">
                <a:latin typeface="Courier New" panose="02070309020205020404" pitchFamily="49" charset="0"/>
              </a:rPr>
              <a:t>i </a:t>
            </a:r>
            <a:r>
              <a:rPr lang="fr-FR" altLang="en-US">
                <a:latin typeface="Courier New" panose="02070309020205020404" pitchFamily="49" charset="0"/>
              </a:rPr>
              <a:t>+ u</a:t>
            </a:r>
            <a:r>
              <a:rPr lang="fr-FR" altLang="en-US" baseline="-25000">
                <a:latin typeface="Courier New" panose="02070309020205020404" pitchFamily="49" charset="0"/>
              </a:rPr>
              <a:t>it</a:t>
            </a:r>
            <a:r>
              <a:rPr lang="fr-FR" altLang="en-US">
                <a:latin typeface="Courier New" panose="02070309020205020404" pitchFamily="49" charset="0"/>
              </a:rPr>
              <a:t>   t= 1,2..T</a:t>
            </a:r>
          </a:p>
          <a:p>
            <a:pPr eaLnBrk="1" hangingPunct="1">
              <a:spcBef>
                <a:spcPct val="50000"/>
              </a:spcBef>
            </a:pPr>
            <a:endParaRPr lang="fr-FR" altLang="en-US">
              <a:latin typeface="Courier New" panose="02070309020205020404" pitchFamily="49" charset="0"/>
            </a:endParaRPr>
          </a:p>
          <a:p>
            <a:pPr eaLnBrk="1" hangingPunct="1">
              <a:spcBef>
                <a:spcPct val="50000"/>
              </a:spcBef>
            </a:pPr>
            <a:r>
              <a:rPr lang="es-ES" altLang="en-US">
                <a:latin typeface="Courier New" panose="02070309020205020404" pitchFamily="49" charset="0"/>
              </a:rPr>
              <a:t>Para cada i en valores medios</a:t>
            </a:r>
          </a:p>
          <a:p>
            <a:pPr eaLnBrk="1" hangingPunct="1">
              <a:spcBef>
                <a:spcPct val="50000"/>
              </a:spcBef>
            </a:pPr>
            <a:r>
              <a:rPr lang="fr-FR" altLang="en-US">
                <a:latin typeface="Courier New" panose="02070309020205020404" pitchFamily="49" charset="0"/>
              </a:rPr>
              <a:t>y</a:t>
            </a:r>
            <a:r>
              <a:rPr lang="fr-FR" altLang="en-US" baseline="30000">
                <a:latin typeface="Courier New" panose="02070309020205020404" pitchFamily="49" charset="0"/>
              </a:rPr>
              <a:t>m</a:t>
            </a:r>
            <a:r>
              <a:rPr lang="fr-FR" altLang="en-US" baseline="-25000">
                <a:latin typeface="Courier New" panose="02070309020205020404" pitchFamily="49" charset="0"/>
              </a:rPr>
              <a:t>i</a:t>
            </a:r>
            <a:r>
              <a:rPr lang="fr-FR" altLang="en-US">
                <a:latin typeface="Courier New" panose="02070309020205020404" pitchFamily="49" charset="0"/>
              </a:rPr>
              <a:t> = </a:t>
            </a:r>
            <a:r>
              <a:rPr lang="es-ES" altLang="en-US">
                <a:latin typeface="Symbol" panose="05050102010706020507" pitchFamily="18" charset="2"/>
              </a:rPr>
              <a:t> b</a:t>
            </a:r>
            <a:r>
              <a:rPr lang="es-ES" altLang="en-US" baseline="-25000">
                <a:latin typeface="Symbol" panose="05050102010706020507" pitchFamily="18" charset="2"/>
              </a:rPr>
              <a:t>1</a:t>
            </a:r>
            <a:r>
              <a:rPr lang="es-ES" altLang="en-US">
                <a:latin typeface="Symbol" panose="05050102010706020507" pitchFamily="18" charset="2"/>
              </a:rPr>
              <a:t> </a:t>
            </a:r>
            <a:r>
              <a:rPr lang="fr-FR" altLang="en-US">
                <a:latin typeface="Courier New" panose="02070309020205020404" pitchFamily="49" charset="0"/>
              </a:rPr>
              <a:t>x</a:t>
            </a:r>
            <a:r>
              <a:rPr lang="fr-FR" altLang="en-US" baseline="30000">
                <a:latin typeface="Courier New" panose="02070309020205020404" pitchFamily="49" charset="0"/>
              </a:rPr>
              <a:t>m</a:t>
            </a:r>
            <a:r>
              <a:rPr lang="fr-FR" altLang="en-US" baseline="-25000">
                <a:latin typeface="Courier New" panose="02070309020205020404" pitchFamily="49" charset="0"/>
              </a:rPr>
              <a:t>i</a:t>
            </a:r>
            <a:r>
              <a:rPr lang="fr-FR" altLang="en-US">
                <a:latin typeface="Courier New" panose="02070309020205020404" pitchFamily="49" charset="0"/>
              </a:rPr>
              <a:t> + a</a:t>
            </a:r>
            <a:r>
              <a:rPr lang="fr-FR" altLang="en-US" baseline="-25000">
                <a:latin typeface="Courier New" panose="02070309020205020404" pitchFamily="49" charset="0"/>
              </a:rPr>
              <a:t>i </a:t>
            </a:r>
            <a:r>
              <a:rPr lang="fr-FR" altLang="en-US">
                <a:latin typeface="Courier New" panose="02070309020205020404" pitchFamily="49" charset="0"/>
              </a:rPr>
              <a:t>+ u</a:t>
            </a:r>
            <a:r>
              <a:rPr lang="fr-FR" altLang="en-US" baseline="30000">
                <a:latin typeface="Courier New" panose="02070309020205020404" pitchFamily="49" charset="0"/>
              </a:rPr>
              <a:t>m</a:t>
            </a:r>
            <a:r>
              <a:rPr lang="fr-FR" altLang="en-US" baseline="-25000">
                <a:latin typeface="Courier New" panose="02070309020205020404" pitchFamily="49" charset="0"/>
              </a:rPr>
              <a:t>i</a:t>
            </a:r>
          </a:p>
          <a:p>
            <a:pPr eaLnBrk="1" hangingPunct="1">
              <a:spcBef>
                <a:spcPct val="50000"/>
              </a:spcBef>
            </a:pPr>
            <a:endParaRPr lang="fr-FR" altLang="en-US">
              <a:latin typeface="Courier New" panose="02070309020205020404" pitchFamily="49" charset="0"/>
            </a:endParaRPr>
          </a:p>
          <a:p>
            <a:pPr eaLnBrk="1" hangingPunct="1">
              <a:spcBef>
                <a:spcPct val="50000"/>
              </a:spcBef>
            </a:pPr>
            <a:r>
              <a:rPr lang="es-ES" altLang="en-US">
                <a:latin typeface="Courier New" panose="02070309020205020404" pitchFamily="49" charset="0"/>
              </a:rPr>
              <a:t>Si lo expresamos en desvíos con respecto a la media</a:t>
            </a:r>
          </a:p>
          <a:p>
            <a:pPr eaLnBrk="1" hangingPunct="1">
              <a:spcBef>
                <a:spcPct val="50000"/>
              </a:spcBef>
            </a:pPr>
            <a:r>
              <a:rPr lang="fr-FR" altLang="en-US">
                <a:latin typeface="Courier New" panose="02070309020205020404" pitchFamily="49" charset="0"/>
              </a:rPr>
              <a:t>y´</a:t>
            </a:r>
            <a:r>
              <a:rPr lang="fr-FR" altLang="en-US" baseline="-25000">
                <a:latin typeface="Courier New" panose="02070309020205020404" pitchFamily="49" charset="0"/>
              </a:rPr>
              <a:t>it</a:t>
            </a:r>
            <a:r>
              <a:rPr lang="fr-FR" altLang="en-US">
                <a:latin typeface="Courier New" panose="02070309020205020404" pitchFamily="49" charset="0"/>
              </a:rPr>
              <a:t> = </a:t>
            </a:r>
            <a:r>
              <a:rPr lang="es-ES" altLang="en-US">
                <a:latin typeface="Symbol" panose="05050102010706020507" pitchFamily="18" charset="2"/>
              </a:rPr>
              <a:t> b</a:t>
            </a:r>
            <a:r>
              <a:rPr lang="es-ES" altLang="en-US" baseline="-25000">
                <a:latin typeface="Symbol" panose="05050102010706020507" pitchFamily="18" charset="2"/>
              </a:rPr>
              <a:t>1</a:t>
            </a:r>
            <a:r>
              <a:rPr lang="es-ES" altLang="en-US">
                <a:latin typeface="Symbol" panose="05050102010706020507" pitchFamily="18" charset="2"/>
              </a:rPr>
              <a:t> </a:t>
            </a:r>
            <a:r>
              <a:rPr lang="fr-FR" altLang="en-US">
                <a:latin typeface="Courier New" panose="02070309020205020404" pitchFamily="49" charset="0"/>
              </a:rPr>
              <a:t>x´</a:t>
            </a:r>
            <a:r>
              <a:rPr lang="fr-FR" altLang="en-US" baseline="-25000">
                <a:latin typeface="Courier New" panose="02070309020205020404" pitchFamily="49" charset="0"/>
              </a:rPr>
              <a:t>it</a:t>
            </a:r>
            <a:r>
              <a:rPr lang="fr-FR" altLang="en-US">
                <a:latin typeface="Courier New" panose="02070309020205020404" pitchFamily="49" charset="0"/>
              </a:rPr>
              <a:t> + u´</a:t>
            </a:r>
            <a:r>
              <a:rPr lang="fr-FR" altLang="en-US" baseline="-25000">
                <a:latin typeface="Courier New" panose="02070309020205020404" pitchFamily="49" charset="0"/>
              </a:rPr>
              <a:t>it</a:t>
            </a:r>
            <a:endParaRPr lang="fr-FR" altLang="en-US">
              <a:latin typeface="Courier New" panose="02070309020205020404" pitchFamily="49" charset="0"/>
            </a:endParaRPr>
          </a:p>
          <a:p>
            <a:pPr eaLnBrk="1" hangingPunct="1">
              <a:spcBef>
                <a:spcPct val="50000"/>
              </a:spcBef>
            </a:pPr>
            <a:endParaRPr lang="fr-FR" altLang="en-US">
              <a:latin typeface="Courier New" panose="02070309020205020404" pitchFamily="49" charset="0"/>
            </a:endParaRPr>
          </a:p>
          <a:p>
            <a:pPr eaLnBrk="1" hangingPunct="1">
              <a:spcBef>
                <a:spcPct val="50000"/>
              </a:spcBef>
            </a:pPr>
            <a:r>
              <a:rPr lang="es-ES" altLang="en-US">
                <a:latin typeface="Courier New" panose="02070309020205020404" pitchFamily="49" charset="0"/>
              </a:rPr>
              <a:t>donde ‘ refiere a la variable transformada en desvíos con respecto a la media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228600" y="914400"/>
            <a:ext cx="8915400" cy="5181600"/>
          </a:xfrm>
        </p:spPr>
        <p:txBody>
          <a:bodyPr/>
          <a:lstStyle/>
          <a:p>
            <a:pPr eaLnBrk="1" hangingPunct="1"/>
            <a:r>
              <a:rPr lang="es-AR" altLang="en-US"/>
              <a:t>Es también conocida como transformación intra grupos (within)</a:t>
            </a:r>
          </a:p>
          <a:p>
            <a:pPr eaLnBrk="1" hangingPunct="1"/>
            <a:r>
              <a:rPr lang="es-AR" altLang="en-US"/>
              <a:t>El efecto no observable desaparece</a:t>
            </a:r>
          </a:p>
          <a:p>
            <a:pPr eaLnBrk="1" hangingPunct="1"/>
            <a:r>
              <a:rPr lang="es-AR" altLang="en-US"/>
              <a:t>Puede usarse OLS en variables transformadas</a:t>
            </a:r>
          </a:p>
          <a:p>
            <a:pPr eaLnBrk="1" hangingPunct="1"/>
            <a:r>
              <a:rPr lang="es-AR" altLang="en-US"/>
              <a:t>Los estimadores que se obtienen son los estimadores within o de efectos fijos</a:t>
            </a:r>
          </a:p>
          <a:p>
            <a:pPr eaLnBrk="1" hangingPunct="1"/>
            <a:r>
              <a:rPr lang="es-AR" altLang="en-US"/>
              <a:t>El estimador utiliza la variación temporal de </a:t>
            </a:r>
            <a:r>
              <a:rPr lang="es-AR" altLang="en-US" i="1"/>
              <a:t>x</a:t>
            </a:r>
            <a:r>
              <a:rPr lang="es-AR" altLang="en-US"/>
              <a:t> e </a:t>
            </a:r>
            <a:r>
              <a:rPr lang="es-AR" altLang="en-US" i="1"/>
              <a:t>y</a:t>
            </a:r>
            <a:r>
              <a:rPr lang="es-AR" altLang="en-US"/>
              <a:t> dentro de cada observación cross section</a:t>
            </a:r>
            <a:endParaRPr lang="es-E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endParaRPr lang="es-ES" altLang="en-US"/>
          </a:p>
        </p:txBody>
      </p:sp>
      <p:sp>
        <p:nvSpPr>
          <p:cNvPr id="6147" name="Rectangle 3"/>
          <p:cNvSpPr>
            <a:spLocks noGrp="1" noChangeArrowheads="1"/>
          </p:cNvSpPr>
          <p:nvPr>
            <p:ph type="body" idx="1"/>
          </p:nvPr>
        </p:nvSpPr>
        <p:spPr/>
        <p:txBody>
          <a:bodyPr/>
          <a:lstStyle/>
          <a:p>
            <a:pPr eaLnBrk="1" hangingPunct="1"/>
            <a:r>
              <a:rPr lang="es-AR" altLang="en-US"/>
              <a:t>El estimador entre grupos (between) se obtiene de la regresión por OLS de la ecuación cross section utilizando las variables en promedio para cada i.</a:t>
            </a:r>
          </a:p>
          <a:p>
            <a:pPr eaLnBrk="1" hangingPunct="1"/>
            <a:r>
              <a:rPr lang="es-AR" altLang="en-US"/>
              <a:t>Se incluye una constante </a:t>
            </a:r>
          </a:p>
          <a:p>
            <a:pPr eaLnBrk="1" hangingPunct="1"/>
            <a:r>
              <a:rPr lang="es-AR" altLang="en-US"/>
              <a:t>El estimador between está sesgado cuando los a</a:t>
            </a:r>
            <a:r>
              <a:rPr lang="es-AR" altLang="en-US" baseline="-25000"/>
              <a:t>i</a:t>
            </a:r>
            <a:r>
              <a:rPr lang="es-AR" altLang="en-US"/>
              <a:t> están correlacionados con las x</a:t>
            </a:r>
            <a:r>
              <a:rPr lang="es-AR" altLang="en-US" baseline="-25000"/>
              <a:t>i</a:t>
            </a:r>
            <a:endParaRPr lang="es-E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a:xfrm>
            <a:off x="381000" y="685800"/>
            <a:ext cx="8534400" cy="5562600"/>
          </a:xfrm>
        </p:spPr>
        <p:txBody>
          <a:bodyPr/>
          <a:lstStyle/>
          <a:p>
            <a:pPr eaLnBrk="1" hangingPunct="1">
              <a:lnSpc>
                <a:spcPct val="90000"/>
              </a:lnSpc>
            </a:pPr>
            <a:r>
              <a:rPr lang="es-AR" altLang="en-US" sz="2800"/>
              <a:t>Si se incluyen más variables explicativas el modelo de Efectos Fijos (within) no cambia. Se estima por OLS en todas las variables transformadas</a:t>
            </a:r>
          </a:p>
          <a:p>
            <a:pPr eaLnBrk="1" hangingPunct="1">
              <a:lnSpc>
                <a:spcPct val="90000"/>
              </a:lnSpc>
            </a:pPr>
            <a:r>
              <a:rPr lang="es-AR" altLang="en-US" sz="2800"/>
              <a:t>Bajo el supuesto de exogeneidad estricta de las x</a:t>
            </a:r>
            <a:r>
              <a:rPr lang="es-AR" altLang="en-US" sz="2800" baseline="-25000"/>
              <a:t>i</a:t>
            </a:r>
            <a:r>
              <a:rPr lang="es-AR" altLang="en-US" sz="2800"/>
              <a:t> el estimador FE es insesgado</a:t>
            </a:r>
          </a:p>
          <a:p>
            <a:pPr eaLnBrk="1" hangingPunct="1">
              <a:lnSpc>
                <a:spcPct val="90000"/>
              </a:lnSpc>
            </a:pPr>
            <a:r>
              <a:rPr lang="es-AR" altLang="en-US" sz="2800"/>
              <a:t>Se requiere que el error u</a:t>
            </a:r>
            <a:r>
              <a:rPr lang="es-AR" altLang="en-US" sz="2800" baseline="-25000"/>
              <a:t>it</a:t>
            </a:r>
            <a:r>
              <a:rPr lang="es-AR" altLang="en-US" sz="2800"/>
              <a:t> no este correlacionado con cada una de las x en todos los períodos.</a:t>
            </a:r>
          </a:p>
          <a:p>
            <a:pPr eaLnBrk="1" hangingPunct="1">
              <a:lnSpc>
                <a:spcPct val="90000"/>
              </a:lnSpc>
            </a:pPr>
            <a:r>
              <a:rPr lang="es-AR" altLang="en-US" sz="2800"/>
              <a:t>El estimador FE permite correlación entre los a</a:t>
            </a:r>
            <a:r>
              <a:rPr lang="es-AR" altLang="en-US" sz="2800" baseline="-25000"/>
              <a:t>i</a:t>
            </a:r>
            <a:r>
              <a:rPr lang="es-AR" altLang="en-US" sz="2800"/>
              <a:t> y las x</a:t>
            </a:r>
            <a:r>
              <a:rPr lang="es-AR" altLang="en-US" sz="2800" baseline="-25000"/>
              <a:t>i</a:t>
            </a:r>
            <a:r>
              <a:rPr lang="es-AR" altLang="en-US" sz="2800"/>
              <a:t> en cualquier período (igual que el de primeras diferencias)</a:t>
            </a:r>
          </a:p>
          <a:p>
            <a:pPr eaLnBrk="1" hangingPunct="1">
              <a:lnSpc>
                <a:spcPct val="90000"/>
              </a:lnSpc>
            </a:pPr>
            <a:r>
              <a:rPr lang="es-AR" altLang="en-US" sz="2800"/>
              <a:t>No es posible tampoco incluir como regresores variables constantes en el tiempo </a:t>
            </a:r>
            <a:endParaRPr lang="es-ES" altLang="en-US" sz="28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endParaRPr lang="es-ES" altLang="en-US"/>
          </a:p>
        </p:txBody>
      </p:sp>
      <p:sp>
        <p:nvSpPr>
          <p:cNvPr id="8195" name="Rectangle 3"/>
          <p:cNvSpPr>
            <a:spLocks noGrp="1" noChangeArrowheads="1"/>
          </p:cNvSpPr>
          <p:nvPr>
            <p:ph type="body" idx="1"/>
          </p:nvPr>
        </p:nvSpPr>
        <p:spPr/>
        <p:txBody>
          <a:bodyPr/>
          <a:lstStyle/>
          <a:p>
            <a:pPr eaLnBrk="1" hangingPunct="1">
              <a:lnSpc>
                <a:spcPct val="90000"/>
              </a:lnSpc>
            </a:pPr>
            <a:r>
              <a:rPr lang="es-AR" altLang="en-US" sz="2400"/>
              <a:t>Pero variables constantes en el tiempo si pueden interactuar con variables que cambian en el tiempo</a:t>
            </a:r>
          </a:p>
          <a:p>
            <a:pPr eaLnBrk="1" hangingPunct="1">
              <a:lnSpc>
                <a:spcPct val="90000"/>
              </a:lnSpc>
            </a:pPr>
            <a:r>
              <a:rPr lang="es-AR" altLang="en-US" sz="2400"/>
              <a:t>En particular con dummies anuales o temporales</a:t>
            </a:r>
          </a:p>
          <a:p>
            <a:pPr eaLnBrk="1" hangingPunct="1">
              <a:lnSpc>
                <a:spcPct val="90000"/>
              </a:lnSpc>
            </a:pPr>
            <a:r>
              <a:rPr lang="es-AR" altLang="en-US" sz="2400"/>
              <a:t>Por ejemplo si educación es constante puede interactuar con dummies anuales para ver como cambia la educación por año.</a:t>
            </a:r>
          </a:p>
          <a:p>
            <a:pPr eaLnBrk="1" hangingPunct="1">
              <a:lnSpc>
                <a:spcPct val="90000"/>
              </a:lnSpc>
            </a:pPr>
            <a:r>
              <a:rPr lang="es-AR" altLang="en-US" sz="2400"/>
              <a:t>Pero no es posible calcular el retorno en el año base</a:t>
            </a:r>
          </a:p>
          <a:p>
            <a:pPr eaLnBrk="1" hangingPunct="1">
              <a:lnSpc>
                <a:spcPct val="90000"/>
              </a:lnSpc>
            </a:pPr>
            <a:r>
              <a:rPr lang="es-AR" altLang="en-US" sz="2400"/>
              <a:t>Si se incluyen dummies por período o una tendencia lineal no es posible estimar el cambio de variables que cambian de manera constante por año: ejemplo experiencia en ecuación de salarios.</a:t>
            </a:r>
            <a:endParaRPr lang="es-ES" altLang="en-US" sz="2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s-AR" altLang="en-US"/>
              <a:t>Regresión con Dummies</a:t>
            </a:r>
            <a:endParaRPr lang="es-ES" altLang="en-US"/>
          </a:p>
        </p:txBody>
      </p:sp>
      <p:sp>
        <p:nvSpPr>
          <p:cNvPr id="9219" name="Rectangle 3"/>
          <p:cNvSpPr>
            <a:spLocks noGrp="1" noChangeArrowheads="1"/>
          </p:cNvSpPr>
          <p:nvPr>
            <p:ph type="body" idx="1"/>
          </p:nvPr>
        </p:nvSpPr>
        <p:spPr/>
        <p:txBody>
          <a:bodyPr/>
          <a:lstStyle/>
          <a:p>
            <a:pPr eaLnBrk="1" hangingPunct="1"/>
            <a:r>
              <a:rPr lang="es-AR" altLang="en-US" sz="2800"/>
              <a:t>Una forma de pensar el modelo FE consiste en suponer que los ai son parámetros a estimar</a:t>
            </a:r>
          </a:p>
          <a:p>
            <a:pPr eaLnBrk="1" hangingPunct="1"/>
            <a:r>
              <a:rPr lang="es-AR" altLang="en-US" sz="2800"/>
              <a:t>Los ai son los términos constantes por individuo</a:t>
            </a:r>
          </a:p>
          <a:p>
            <a:pPr eaLnBrk="1" hangingPunct="1"/>
            <a:r>
              <a:rPr lang="es-AR" altLang="en-US" sz="2800"/>
              <a:t>Se puede estimar mediante la inclusión de una dummy por individuo</a:t>
            </a:r>
          </a:p>
          <a:p>
            <a:pPr eaLnBrk="1" hangingPunct="1"/>
            <a:r>
              <a:rPr lang="es-AR" altLang="en-US" sz="2800"/>
              <a:t>Se lo llama método de regresión de variables binarias</a:t>
            </a:r>
          </a:p>
          <a:p>
            <a:pPr eaLnBrk="1" hangingPunct="1"/>
            <a:r>
              <a:rPr lang="es-AR" altLang="en-US" sz="2800"/>
              <a:t>Problema: grados de libertad</a:t>
            </a:r>
          </a:p>
          <a:p>
            <a:pPr eaLnBrk="1" hangingPunct="1"/>
            <a:endParaRPr lang="es-ES" altLang="en-US" sz="28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endParaRPr lang="es-ES" altLang="en-US"/>
          </a:p>
        </p:txBody>
      </p:sp>
      <p:sp>
        <p:nvSpPr>
          <p:cNvPr id="10243" name="Rectangle 3"/>
          <p:cNvSpPr>
            <a:spLocks noGrp="1" noChangeArrowheads="1"/>
          </p:cNvSpPr>
          <p:nvPr>
            <p:ph type="body" idx="1"/>
          </p:nvPr>
        </p:nvSpPr>
        <p:spPr>
          <a:xfrm>
            <a:off x="0" y="1600200"/>
            <a:ext cx="9144000" cy="5257800"/>
          </a:xfrm>
        </p:spPr>
        <p:txBody>
          <a:bodyPr/>
          <a:lstStyle/>
          <a:p>
            <a:pPr eaLnBrk="1" hangingPunct="1">
              <a:lnSpc>
                <a:spcPct val="90000"/>
              </a:lnSpc>
            </a:pPr>
            <a:r>
              <a:rPr lang="es-AR" altLang="en-US" sz="2800"/>
              <a:t>Los estimadores son idénticos a los de FE y  pueden obtenerse los estimadores de los ai directamente</a:t>
            </a:r>
          </a:p>
          <a:p>
            <a:pPr eaLnBrk="1" hangingPunct="1">
              <a:lnSpc>
                <a:spcPct val="90000"/>
              </a:lnSpc>
            </a:pPr>
            <a:endParaRPr lang="es-ES" altLang="en-US" sz="2800">
              <a:latin typeface="Courier New" panose="02070309020205020404" pitchFamily="49" charset="0"/>
            </a:endParaRPr>
          </a:p>
          <a:p>
            <a:pPr eaLnBrk="1" hangingPunct="1">
              <a:lnSpc>
                <a:spcPct val="90000"/>
              </a:lnSpc>
            </a:pPr>
            <a:r>
              <a:rPr lang="es-ES" altLang="en-US" sz="2800">
                <a:latin typeface="Courier New" panose="02070309020205020404" pitchFamily="49" charset="0"/>
              </a:rPr>
              <a:t>También a partir de la estimación de Efectos Fijos se pueden recuperar los ai estimados de la siguiente forma</a:t>
            </a:r>
          </a:p>
          <a:p>
            <a:pPr eaLnBrk="1" hangingPunct="1">
              <a:lnSpc>
                <a:spcPct val="90000"/>
              </a:lnSpc>
            </a:pPr>
            <a:endParaRPr lang="es-ES" altLang="en-US" sz="2800">
              <a:latin typeface="Courier New" panose="02070309020205020404" pitchFamily="49" charset="0"/>
            </a:endParaRPr>
          </a:p>
          <a:p>
            <a:pPr eaLnBrk="1" hangingPunct="1">
              <a:lnSpc>
                <a:spcPct val="90000"/>
              </a:lnSpc>
            </a:pPr>
            <a:r>
              <a:rPr lang="es-ES" altLang="en-US" sz="2800">
                <a:latin typeface="Courier New" panose="02070309020205020404" pitchFamily="49" charset="0"/>
              </a:rPr>
              <a:t>a</a:t>
            </a:r>
            <a:r>
              <a:rPr lang="es-ES" altLang="en-US" sz="2800" baseline="-25000">
                <a:latin typeface="Courier New" panose="02070309020205020404" pitchFamily="49" charset="0"/>
              </a:rPr>
              <a:t>i</a:t>
            </a:r>
            <a:r>
              <a:rPr lang="es-ES" altLang="en-US" sz="2800">
                <a:latin typeface="Courier New" panose="02070309020205020404" pitchFamily="49" charset="0"/>
              </a:rPr>
              <a:t> = y</a:t>
            </a:r>
            <a:r>
              <a:rPr lang="es-ES" altLang="en-US" sz="2800" baseline="30000">
                <a:latin typeface="Courier New" panose="02070309020205020404" pitchFamily="49" charset="0"/>
              </a:rPr>
              <a:t>m</a:t>
            </a:r>
            <a:r>
              <a:rPr lang="es-ES" altLang="en-US" sz="2800" baseline="-25000">
                <a:latin typeface="Courier New" panose="02070309020205020404" pitchFamily="49" charset="0"/>
              </a:rPr>
              <a:t>i</a:t>
            </a:r>
            <a:r>
              <a:rPr lang="es-ES" altLang="en-US" sz="2800">
                <a:latin typeface="Courier New" panose="02070309020205020404" pitchFamily="49" charset="0"/>
              </a:rPr>
              <a:t> - </a:t>
            </a:r>
            <a:r>
              <a:rPr lang="es-ES" altLang="en-US" sz="2800">
                <a:latin typeface="Symbol" panose="05050102010706020507" pitchFamily="18" charset="2"/>
              </a:rPr>
              <a:t> b</a:t>
            </a:r>
            <a:r>
              <a:rPr lang="es-ES" altLang="en-US" sz="2800" baseline="30000">
                <a:latin typeface="Symbol" panose="05050102010706020507" pitchFamily="18" charset="2"/>
              </a:rPr>
              <a:t>*</a:t>
            </a:r>
            <a:r>
              <a:rPr lang="es-ES" altLang="en-US" sz="2800" baseline="-25000">
                <a:latin typeface="Symbol" panose="05050102010706020507" pitchFamily="18" charset="2"/>
              </a:rPr>
              <a:t>1</a:t>
            </a:r>
            <a:r>
              <a:rPr lang="es-ES" altLang="en-US" sz="2800">
                <a:latin typeface="Symbol" panose="05050102010706020507" pitchFamily="18" charset="2"/>
              </a:rPr>
              <a:t> </a:t>
            </a:r>
            <a:r>
              <a:rPr lang="es-ES" altLang="en-US" sz="2800">
                <a:latin typeface="Courier New" panose="02070309020205020404" pitchFamily="49" charset="0"/>
              </a:rPr>
              <a:t>x</a:t>
            </a:r>
            <a:r>
              <a:rPr lang="es-ES" altLang="en-US" sz="2800" baseline="30000">
                <a:latin typeface="Courier New" panose="02070309020205020404" pitchFamily="49" charset="0"/>
              </a:rPr>
              <a:t>m</a:t>
            </a:r>
            <a:r>
              <a:rPr lang="es-ES" altLang="en-US" sz="2800" baseline="-25000">
                <a:latin typeface="Courier New" panose="02070309020205020404" pitchFamily="49" charset="0"/>
              </a:rPr>
              <a:t>i1</a:t>
            </a:r>
            <a:r>
              <a:rPr lang="es-ES" altLang="en-US" sz="2800">
                <a:latin typeface="Courier New" panose="02070309020205020404" pitchFamily="49" charset="0"/>
              </a:rPr>
              <a:t> -. . .- </a:t>
            </a:r>
            <a:r>
              <a:rPr lang="es-ES" altLang="en-US" sz="2800">
                <a:latin typeface="Symbol" panose="05050102010706020507" pitchFamily="18" charset="2"/>
              </a:rPr>
              <a:t>b</a:t>
            </a:r>
            <a:r>
              <a:rPr lang="es-ES" altLang="en-US" sz="2800" baseline="30000">
                <a:latin typeface="Symbol" panose="05050102010706020507" pitchFamily="18" charset="2"/>
              </a:rPr>
              <a:t>*</a:t>
            </a:r>
            <a:r>
              <a:rPr lang="es-ES" altLang="en-US" sz="2800" baseline="-25000">
                <a:latin typeface="Symbol" panose="05050102010706020507" pitchFamily="18" charset="2"/>
              </a:rPr>
              <a:t>k</a:t>
            </a:r>
            <a:r>
              <a:rPr lang="es-ES" altLang="en-US" sz="2800">
                <a:latin typeface="Symbol" panose="05050102010706020507" pitchFamily="18" charset="2"/>
              </a:rPr>
              <a:t> </a:t>
            </a:r>
            <a:r>
              <a:rPr lang="es-ES" altLang="en-US" sz="2800">
                <a:latin typeface="Courier New" panose="02070309020205020404" pitchFamily="49" charset="0"/>
              </a:rPr>
              <a:t>x</a:t>
            </a:r>
            <a:r>
              <a:rPr lang="es-ES" altLang="en-US" sz="2800" baseline="30000">
                <a:latin typeface="Courier New" panose="02070309020205020404" pitchFamily="49" charset="0"/>
              </a:rPr>
              <a:t>m</a:t>
            </a:r>
            <a:r>
              <a:rPr lang="es-ES" altLang="en-US" sz="2800" baseline="-25000">
                <a:latin typeface="Courier New" panose="02070309020205020404" pitchFamily="49" charset="0"/>
              </a:rPr>
              <a:t>ik</a:t>
            </a:r>
            <a:r>
              <a:rPr lang="es-ES" altLang="en-US" sz="2800">
                <a:latin typeface="Courier New" panose="02070309020205020404" pitchFamily="49" charset="0"/>
              </a:rPr>
              <a:t>   i= 1,2..N</a:t>
            </a:r>
          </a:p>
          <a:p>
            <a:pPr eaLnBrk="1" hangingPunct="1">
              <a:lnSpc>
                <a:spcPct val="90000"/>
              </a:lnSpc>
            </a:pPr>
            <a:endParaRPr lang="es-ES" altLang="en-US" sz="2800">
              <a:latin typeface="Courier New" panose="02070309020205020404" pitchFamily="49" charset="0"/>
            </a:endParaRPr>
          </a:p>
          <a:p>
            <a:pPr eaLnBrk="1" hangingPunct="1">
              <a:lnSpc>
                <a:spcPct val="90000"/>
              </a:lnSpc>
            </a:pPr>
            <a:r>
              <a:rPr lang="es-ES" altLang="en-US" sz="2800">
                <a:latin typeface="Courier New" panose="02070309020205020404" pitchFamily="49" charset="0"/>
              </a:rPr>
              <a:t>donde el supraíndice m refiere a media y * a estimado por FE</a:t>
            </a:r>
            <a:endParaRPr lang="es-ES" altLang="en-US" sz="2800"/>
          </a:p>
        </p:txBody>
      </p:sp>
    </p:spTree>
  </p:cSld>
  <p:clrMapOvr>
    <a:masterClrMapping/>
  </p:clrMapOvr>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2242</TotalTime>
  <Words>1221</Words>
  <Application>Microsoft Office PowerPoint</Application>
  <PresentationFormat>Presentación en pantalla (4:3)</PresentationFormat>
  <Paragraphs>107</Paragraphs>
  <Slides>22</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22</vt:i4>
      </vt:variant>
    </vt:vector>
  </HeadingPairs>
  <TitlesOfParts>
    <vt:vector size="28" baseType="lpstr">
      <vt:lpstr>Times New Roman</vt:lpstr>
      <vt:lpstr>Arial</vt:lpstr>
      <vt:lpstr>Calibri</vt:lpstr>
      <vt:lpstr>Courier New</vt:lpstr>
      <vt:lpstr>Symbol</vt:lpstr>
      <vt:lpstr>Diseño predeterminado</vt:lpstr>
      <vt:lpstr>METODOS ECONOMETRICOS  Datos de Panel Introducción a Efectos Fijos Efectos Aleatorios </vt:lpstr>
      <vt:lpstr>Temas</vt:lpstr>
      <vt:lpstr>Estimador de Efectos Fijos</vt:lpstr>
      <vt:lpstr>Presentación de PowerPoint</vt:lpstr>
      <vt:lpstr>Presentación de PowerPoint</vt:lpstr>
      <vt:lpstr>Presentación de PowerPoint</vt:lpstr>
      <vt:lpstr>Presentación de PowerPoint</vt:lpstr>
      <vt:lpstr>Regresión con Dummies</vt:lpstr>
      <vt:lpstr>Presentación de PowerPoint</vt:lpstr>
      <vt:lpstr>Presentación de PowerPoint</vt:lpstr>
      <vt:lpstr>FE o Primeras Diferencias?</vt:lpstr>
      <vt:lpstr>Presentación de PowerPoint</vt:lpstr>
      <vt:lpstr>Modelo de Efectos Aleatorios</vt:lpstr>
      <vt:lpstr>Presentación de PowerPoint</vt:lpstr>
      <vt:lpstr>Presentación de PowerPoint</vt:lpstr>
      <vt:lpstr>La transformación de variables para MCG es</vt:lpstr>
      <vt:lpstr>Presentación de PowerPoint</vt:lpstr>
      <vt:lpstr>Presentación de PowerPoint</vt:lpstr>
      <vt:lpstr>Efectos aleatorios o fijos?</vt:lpstr>
      <vt:lpstr>Presentación de PowerPoint</vt:lpstr>
      <vt:lpstr>Test de Hausman</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TOPICOS DE ECONOMETRIA APLICADA  Estimaciones de Demanda: análisis estructural y series de tiempo</dc:title>
  <dc:creator>LEMA</dc:creator>
  <cp:lastModifiedBy>Daniel Lema</cp:lastModifiedBy>
  <cp:revision>50</cp:revision>
  <dcterms:created xsi:type="dcterms:W3CDTF">2007-04-04T10:09:52Z</dcterms:created>
  <dcterms:modified xsi:type="dcterms:W3CDTF">2017-05-24T17:42:58Z</dcterms:modified>
</cp:coreProperties>
</file>